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9" r:id="rId4"/>
    <p:sldId id="260" r:id="rId5"/>
    <p:sldId id="261" r:id="rId6"/>
    <p:sldId id="269" r:id="rId7"/>
    <p:sldId id="258" r:id="rId8"/>
    <p:sldId id="266" r:id="rId9"/>
    <p:sldId id="276" r:id="rId10"/>
    <p:sldId id="267" r:id="rId11"/>
    <p:sldId id="262" r:id="rId12"/>
    <p:sldId id="263" r:id="rId13"/>
    <p:sldId id="268" r:id="rId14"/>
    <p:sldId id="264" r:id="rId15"/>
    <p:sldId id="271" r:id="rId16"/>
    <p:sldId id="265" r:id="rId17"/>
    <p:sldId id="270" r:id="rId18"/>
    <p:sldId id="272" r:id="rId19"/>
    <p:sldId id="273" r:id="rId20"/>
    <p:sldId id="303" r:id="rId21"/>
    <p:sldId id="275" r:id="rId22"/>
    <p:sldId id="274" r:id="rId23"/>
    <p:sldId id="277" r:id="rId24"/>
    <p:sldId id="278" r:id="rId25"/>
    <p:sldId id="304" r:id="rId26"/>
    <p:sldId id="281" r:id="rId27"/>
    <p:sldId id="305" r:id="rId28"/>
    <p:sldId id="282" r:id="rId29"/>
    <p:sldId id="283" r:id="rId30"/>
    <p:sldId id="280" r:id="rId31"/>
    <p:sldId id="284" r:id="rId32"/>
    <p:sldId id="286" r:id="rId33"/>
    <p:sldId id="292" r:id="rId34"/>
    <p:sldId id="287" r:id="rId35"/>
    <p:sldId id="288" r:id="rId36"/>
    <p:sldId id="285" r:id="rId37"/>
    <p:sldId id="291" r:id="rId38"/>
    <p:sldId id="290" r:id="rId39"/>
    <p:sldId id="293" r:id="rId40"/>
    <p:sldId id="289" r:id="rId41"/>
    <p:sldId id="294" r:id="rId42"/>
    <p:sldId id="295" r:id="rId43"/>
    <p:sldId id="296" r:id="rId44"/>
    <p:sldId id="297" r:id="rId45"/>
    <p:sldId id="298" r:id="rId46"/>
    <p:sldId id="299" r:id="rId47"/>
    <p:sldId id="300" r:id="rId48"/>
    <p:sldId id="301" r:id="rId49"/>
    <p:sldId id="306" r:id="rId50"/>
    <p:sldId id="302" r:id="rId51"/>
    <p:sldId id="316" r:id="rId52"/>
    <p:sldId id="307" r:id="rId53"/>
    <p:sldId id="308" r:id="rId54"/>
    <p:sldId id="311" r:id="rId55"/>
    <p:sldId id="312" r:id="rId56"/>
    <p:sldId id="309" r:id="rId57"/>
    <p:sldId id="310" r:id="rId58"/>
    <p:sldId id="315" r:id="rId59"/>
    <p:sldId id="313"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FB3B1-5F31-45AE-B248-9207287966C4}" type="datetimeFigureOut">
              <a:rPr lang="en-US" smtClean="0"/>
              <a:pPr/>
              <a:t>5/8/2009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0BC45-722F-49C8-9FA0-5915D142EE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0BC45-722F-49C8-9FA0-5915D142EEB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0BC45-722F-49C8-9FA0-5915D142EEB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0BC45-722F-49C8-9FA0-5915D142EE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80773B-E044-494A-98F5-A5B061151823}" type="datetimeFigureOut">
              <a:rPr lang="en-US" smtClean="0"/>
              <a:pPr/>
              <a:t>5/8/2009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2511CE-5C4B-49BD-A73A-1A5068CD78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80773B-E044-494A-98F5-A5B061151823}"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80773B-E044-494A-98F5-A5B061151823}"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80773B-E044-494A-98F5-A5B061151823}"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80773B-E044-494A-98F5-A5B061151823}"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511CE-5C4B-49BD-A73A-1A5068CD78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80773B-E044-494A-98F5-A5B061151823}"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80773B-E044-494A-98F5-A5B061151823}" type="datetimeFigureOut">
              <a:rPr lang="en-US" smtClean="0"/>
              <a:pPr/>
              <a:t>5/8/2009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A80773B-E044-494A-98F5-A5B061151823}" type="datetimeFigureOut">
              <a:rPr lang="en-US" smtClean="0"/>
              <a:pPr/>
              <a:t>5/8/2009</a:t>
            </a:fld>
            <a:endParaRPr lang="en-US"/>
          </a:p>
        </p:txBody>
      </p:sp>
      <p:sp>
        <p:nvSpPr>
          <p:cNvPr id="8" name="Slide Number Placeholder 7"/>
          <p:cNvSpPr>
            <a:spLocks noGrp="1"/>
          </p:cNvSpPr>
          <p:nvPr>
            <p:ph type="sldNum" sz="quarter" idx="11"/>
          </p:nvPr>
        </p:nvSpPr>
        <p:spPr/>
        <p:txBody>
          <a:bodyPr/>
          <a:lstStyle/>
          <a:p>
            <a:fld id="{952511CE-5C4B-49BD-A73A-1A5068CD78B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0773B-E044-494A-98F5-A5B061151823}" type="datetimeFigureOut">
              <a:rPr lang="en-US" smtClean="0"/>
              <a:pPr/>
              <a:t>5/8/2009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80773B-E044-494A-98F5-A5B061151823}"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52511CE-5C4B-49BD-A73A-1A5068CD78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A80773B-E044-494A-98F5-A5B061151823}"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511CE-5C4B-49BD-A73A-1A5068CD78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A80773B-E044-494A-98F5-A5B061151823}" type="datetimeFigureOut">
              <a:rPr lang="en-US" smtClean="0"/>
              <a:pPr/>
              <a:t>5/8/2009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52511CE-5C4B-49BD-A73A-1A5068CD78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arningradiology.com/caseofweek/caseoftheweekpix2/cow134.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Lupus_facial_rash.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upload.wikimedia.org/wikipedia/commons/b/ba/Discoid_lupus_erythematosus.JPG"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Ulnar_deviation" TargetMode="External"/><Relationship Id="rId7"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upload.wikimedia.org/wikipedia/commons/3/3a/Arthrite_rhumatoide.jpg" TargetMode="External"/><Relationship Id="rId5" Type="http://schemas.openxmlformats.org/officeDocument/2006/relationships/hyperlink" Target="http://en.wikipedia.org/wiki/Swan_neck_deformity" TargetMode="External"/><Relationship Id="rId4" Type="http://schemas.openxmlformats.org/officeDocument/2006/relationships/hyperlink" Target="http://en.wikipedia.org/wiki/Boutonniere_deformit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Joint_grou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en.wikipedia.org/wiki/Rheumatoid_facto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Pannu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Leflunomide" TargetMode="External"/><Relationship Id="rId13" Type="http://schemas.openxmlformats.org/officeDocument/2006/relationships/hyperlink" Target="http://en.wikipedia.org/wiki/Tumor_necrosis_factor_alpha" TargetMode="External"/><Relationship Id="rId18" Type="http://schemas.openxmlformats.org/officeDocument/2006/relationships/hyperlink" Target="http://en.wikipedia.org/wiki/Anakinra" TargetMode="External"/><Relationship Id="rId26" Type="http://schemas.openxmlformats.org/officeDocument/2006/relationships/hyperlink" Target="http://en.wikipedia.org/wiki/Tocilizumab" TargetMode="External"/><Relationship Id="rId3" Type="http://schemas.openxmlformats.org/officeDocument/2006/relationships/hyperlink" Target="http://en.wikipedia.org/wiki/Azathioprine" TargetMode="External"/><Relationship Id="rId21" Type="http://schemas.openxmlformats.org/officeDocument/2006/relationships/hyperlink" Target="http://en.wikipedia.org/wiki/Rituximab" TargetMode="External"/><Relationship Id="rId7" Type="http://schemas.openxmlformats.org/officeDocument/2006/relationships/hyperlink" Target="http://en.wikipedia.org/wiki/Hydroxychloroquine" TargetMode="External"/><Relationship Id="rId12" Type="http://schemas.openxmlformats.org/officeDocument/2006/relationships/hyperlink" Target="http://en.wikipedia.org/wiki/Cyclophosphamide" TargetMode="External"/><Relationship Id="rId17" Type="http://schemas.openxmlformats.org/officeDocument/2006/relationships/hyperlink" Target="http://en.wikipedia.org/wiki/Interleukin_1" TargetMode="External"/><Relationship Id="rId25" Type="http://schemas.openxmlformats.org/officeDocument/2006/relationships/hyperlink" Target="http://en.wikipedia.org/wiki/Interleukin_6" TargetMode="External"/><Relationship Id="rId2" Type="http://schemas.openxmlformats.org/officeDocument/2006/relationships/notesSlide" Target="../notesSlides/notesSlide39.xml"/><Relationship Id="rId16" Type="http://schemas.openxmlformats.org/officeDocument/2006/relationships/hyperlink" Target="http://en.wikipedia.org/wiki/Adalimumab" TargetMode="External"/><Relationship Id="rId20" Type="http://schemas.openxmlformats.org/officeDocument/2006/relationships/hyperlink" Target="http://en.wikipedia.org/wiki/B_cell" TargetMode="External"/><Relationship Id="rId1" Type="http://schemas.openxmlformats.org/officeDocument/2006/relationships/slideLayout" Target="../slideLayouts/slideLayout2.xml"/><Relationship Id="rId6" Type="http://schemas.openxmlformats.org/officeDocument/2006/relationships/hyperlink" Target="http://en.wikipedia.org/wiki/Gold_salts" TargetMode="External"/><Relationship Id="rId11" Type="http://schemas.openxmlformats.org/officeDocument/2006/relationships/hyperlink" Target="http://en.wikipedia.org/wiki/Sulfasalazine" TargetMode="External"/><Relationship Id="rId24" Type="http://schemas.openxmlformats.org/officeDocument/2006/relationships/hyperlink" Target="http://en.wikipedia.org/wiki/Abatacept" TargetMode="External"/><Relationship Id="rId5" Type="http://schemas.openxmlformats.org/officeDocument/2006/relationships/hyperlink" Target="http://en.wikipedia.org/wiki/D-penicillamine" TargetMode="External"/><Relationship Id="rId15" Type="http://schemas.openxmlformats.org/officeDocument/2006/relationships/hyperlink" Target="http://en.wikipedia.org/wiki/Infliximab" TargetMode="External"/><Relationship Id="rId23" Type="http://schemas.openxmlformats.org/officeDocument/2006/relationships/hyperlink" Target="http://en.wikipedia.org/wiki/T_cell" TargetMode="External"/><Relationship Id="rId10" Type="http://schemas.openxmlformats.org/officeDocument/2006/relationships/hyperlink" Target="http://en.wikipedia.org/wiki/Minocycline" TargetMode="External"/><Relationship Id="rId19" Type="http://schemas.openxmlformats.org/officeDocument/2006/relationships/hyperlink" Target="http://en.wikipedia.org/wiki/Monoclonal_antibody" TargetMode="External"/><Relationship Id="rId4" Type="http://schemas.openxmlformats.org/officeDocument/2006/relationships/hyperlink" Target="http://en.wikipedia.org/wiki/Ciclosporin" TargetMode="External"/><Relationship Id="rId9" Type="http://schemas.openxmlformats.org/officeDocument/2006/relationships/hyperlink" Target="http://en.wikipedia.org/wiki/Methotrexate" TargetMode="External"/><Relationship Id="rId14" Type="http://schemas.openxmlformats.org/officeDocument/2006/relationships/hyperlink" Target="http://en.wikipedia.org/wiki/Etanercept" TargetMode="External"/><Relationship Id="rId22" Type="http://schemas.openxmlformats.org/officeDocument/2006/relationships/hyperlink" Target="#cite_note-24"/></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Ankylosing_spondylitis" TargetMode="External"/><Relationship Id="rId7" Type="http://schemas.openxmlformats.org/officeDocument/2006/relationships/hyperlink" Target="http://en.wikipedia.org/w/index.php?title=Undifferentiated_spondyloarthropathy&amp;action=edit&amp;redlink=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en.wikipedia.org/w/index.php?title=Enteropathic_spondylitis&amp;action=edit&amp;redlink=1" TargetMode="External"/><Relationship Id="rId5" Type="http://schemas.openxmlformats.org/officeDocument/2006/relationships/hyperlink" Target="http://en.wikipedia.org/wiki/Reiter's_disease" TargetMode="External"/><Relationship Id="rId4" Type="http://schemas.openxmlformats.org/officeDocument/2006/relationships/hyperlink" Target="http://en.wikipedia.org/wiki/Psoriatic_arthriti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Sacroiliitis" TargetMode="External"/><Relationship Id="rId7" Type="http://schemas.openxmlformats.org/officeDocument/2006/relationships/hyperlink" Target="http://en.wikipedia.org/wiki/Rheumatoid_facto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en.wikipedia.org/wiki/Overlap" TargetMode="External"/><Relationship Id="rId5" Type="http://schemas.openxmlformats.org/officeDocument/2006/relationships/hyperlink" Target="http://en.wikipedia.org/w/index.php?title=Familial_aggregation&amp;action=edit&amp;redlink=1" TargetMode="External"/><Relationship Id="rId4" Type="http://schemas.openxmlformats.org/officeDocument/2006/relationships/hyperlink" Target="http://en.wikipedia.org/wiki/Spondyliti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com/imgres?imgurl=http://podiatry.files.wordpress.com/2006/12/gout1.jpg&amp;imgrefurl=http://podiatry.wordpress.com/2006/12/14/gout-with-tophus-ulceration-of-the-toe/&amp;usg=__b-Bj4IklU8vEF1Kfu702OApZPWk=&amp;h=455&amp;w=566&amp;sz=28&amp;hl=en&amp;start=3&amp;um=1&amp;tbnid=OPD1wKmUhlLj9M:&amp;tbnh=108&amp;tbnw=134&amp;prev=/images?q=gout&amp;hl=en&amp;rlz=1T4TSHB_enUS245US245&amp;sa=N&amp;um=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en.wikipedia.org/wiki/File:Henry-VIII-kingofengland_1491-1547.jpg" TargetMode="Externa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Non-steroidal_anti-inflammatory_drug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AOA Rheumatology Review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 BRAIN MD 4/11</a:t>
            </a:r>
            <a:endParaRPr lang="en-US" dirty="0"/>
          </a:p>
        </p:txBody>
      </p:sp>
      <p:sp>
        <p:nvSpPr>
          <p:cNvPr id="3" name="Content Placeholder 2"/>
          <p:cNvSpPr>
            <a:spLocks noGrp="1"/>
          </p:cNvSpPr>
          <p:nvPr>
            <p:ph idx="1"/>
          </p:nvPr>
        </p:nvSpPr>
        <p:spPr/>
        <p:txBody>
          <a:bodyPr/>
          <a:lstStyle/>
          <a:p>
            <a:r>
              <a:rPr lang="en-US" b="1" dirty="0" err="1" smtClean="0"/>
              <a:t>M</a:t>
            </a:r>
            <a:r>
              <a:rPr lang="en-US" dirty="0" err="1" smtClean="0"/>
              <a:t>alar</a:t>
            </a:r>
            <a:r>
              <a:rPr lang="en-US" dirty="0" smtClean="0"/>
              <a:t> rash - Fixed </a:t>
            </a:r>
            <a:r>
              <a:rPr lang="en-US" dirty="0" err="1" smtClean="0"/>
              <a:t>erythema</a:t>
            </a:r>
            <a:r>
              <a:rPr lang="en-US" dirty="0" smtClean="0"/>
              <a:t> over the cheeks and nasal bridge, flat or raised </a:t>
            </a:r>
          </a:p>
          <a:p>
            <a:r>
              <a:rPr lang="en-US" b="1" dirty="0" smtClean="0"/>
              <a:t>D</a:t>
            </a:r>
            <a:r>
              <a:rPr lang="en-US" dirty="0" smtClean="0"/>
              <a:t>iscoid rash - </a:t>
            </a:r>
            <a:r>
              <a:rPr lang="en-US" dirty="0" err="1" smtClean="0"/>
              <a:t>Erythematous</a:t>
            </a:r>
            <a:r>
              <a:rPr lang="en-US" dirty="0" smtClean="0"/>
              <a:t> raised-rimmed lesions with </a:t>
            </a:r>
            <a:r>
              <a:rPr lang="en-US" dirty="0" err="1" smtClean="0"/>
              <a:t>keratotic</a:t>
            </a:r>
            <a:r>
              <a:rPr lang="en-US" dirty="0" smtClean="0"/>
              <a:t> scaling and follicular plugging, often scarring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Symptomatic</a:t>
            </a:r>
            <a:endParaRPr lang="en-US" dirty="0"/>
          </a:p>
        </p:txBody>
      </p:sp>
      <p:sp>
        <p:nvSpPr>
          <p:cNvPr id="3" name="Content Placeholder 2"/>
          <p:cNvSpPr>
            <a:spLocks noGrp="1"/>
          </p:cNvSpPr>
          <p:nvPr>
            <p:ph idx="1"/>
          </p:nvPr>
        </p:nvSpPr>
        <p:spPr>
          <a:xfrm>
            <a:off x="0" y="1600200"/>
            <a:ext cx="8915400" cy="4525963"/>
          </a:xfrm>
        </p:spPr>
        <p:txBody>
          <a:bodyPr>
            <a:normAutofit lnSpcReduction="10000"/>
          </a:bodyPr>
          <a:lstStyle/>
          <a:p>
            <a:r>
              <a:rPr lang="en-US" dirty="0" smtClean="0"/>
              <a:t>NSAIDs or other pain meds</a:t>
            </a:r>
          </a:p>
          <a:p>
            <a:r>
              <a:rPr lang="en-US" dirty="0" smtClean="0"/>
              <a:t>Avoid sunlight, and dietary changes </a:t>
            </a:r>
          </a:p>
          <a:p>
            <a:r>
              <a:rPr lang="en-US" dirty="0" smtClean="0"/>
              <a:t>Disease modifying  anti-rheumatic  drugs (DMARD)- </a:t>
            </a:r>
          </a:p>
          <a:p>
            <a:pPr lvl="1"/>
            <a:r>
              <a:rPr lang="en-US" dirty="0" smtClean="0"/>
              <a:t>Corticosteroids</a:t>
            </a:r>
          </a:p>
          <a:p>
            <a:pPr lvl="1"/>
            <a:r>
              <a:rPr lang="en-US" dirty="0" err="1" smtClean="0"/>
              <a:t>Methotrexate</a:t>
            </a:r>
            <a:endParaRPr lang="en-US" dirty="0" smtClean="0"/>
          </a:p>
          <a:p>
            <a:pPr lvl="1"/>
            <a:r>
              <a:rPr lang="en-US" dirty="0" err="1" smtClean="0"/>
              <a:t>Azathioprine</a:t>
            </a:r>
            <a:endParaRPr lang="en-US" dirty="0" smtClean="0"/>
          </a:p>
          <a:p>
            <a:pPr lvl="1"/>
            <a:r>
              <a:rPr lang="en-US" dirty="0" err="1" smtClean="0"/>
              <a:t>HydroxyChloroquinolone</a:t>
            </a:r>
            <a:r>
              <a:rPr lang="en-US" dirty="0" smtClean="0"/>
              <a:t>- </a:t>
            </a:r>
            <a:r>
              <a:rPr lang="en-US" dirty="0" err="1" smtClean="0"/>
              <a:t>cutaneous</a:t>
            </a:r>
            <a:r>
              <a:rPr lang="en-US" dirty="0" smtClean="0"/>
              <a:t> flares</a:t>
            </a:r>
          </a:p>
          <a:p>
            <a:pPr lvl="1"/>
            <a:r>
              <a:rPr lang="en-US" dirty="0" err="1" smtClean="0"/>
              <a:t>Cyclophosphamide</a:t>
            </a:r>
            <a:r>
              <a:rPr lang="en-US" dirty="0" smtClean="0"/>
              <a:t>- severe renal </a:t>
            </a:r>
            <a:r>
              <a:rPr lang="en-US" dirty="0" smtClean="0"/>
              <a:t> </a:t>
            </a:r>
          </a:p>
          <a:p>
            <a:pPr lvl="2"/>
            <a:r>
              <a:rPr lang="en-US" dirty="0" smtClean="0"/>
              <a:t>Complication: hemorrhagic cystitis </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Renal disease- Lupus nephritis </a:t>
            </a:r>
            <a:endParaRPr lang="en-US" dirty="0"/>
          </a:p>
        </p:txBody>
      </p:sp>
      <p:sp>
        <p:nvSpPr>
          <p:cNvPr id="3" name="Content Placeholder 2"/>
          <p:cNvSpPr>
            <a:spLocks noGrp="1"/>
          </p:cNvSpPr>
          <p:nvPr>
            <p:ph idx="1"/>
          </p:nvPr>
        </p:nvSpPr>
        <p:spPr/>
        <p:txBody>
          <a:bodyPr/>
          <a:lstStyle/>
          <a:p>
            <a:r>
              <a:rPr lang="en-US" dirty="0" smtClean="0"/>
              <a:t>Typically wire loop lesions, but can be all types of renal disease </a:t>
            </a:r>
          </a:p>
          <a:p>
            <a:r>
              <a:rPr lang="en-US" dirty="0" err="1" smtClean="0"/>
              <a:t>Proteinuria</a:t>
            </a:r>
            <a:r>
              <a:rPr lang="en-US" dirty="0" smtClean="0"/>
              <a:t> or </a:t>
            </a:r>
            <a:r>
              <a:rPr lang="en-US" dirty="0" err="1" smtClean="0"/>
              <a:t>hematuria</a:t>
            </a:r>
            <a:r>
              <a:rPr lang="en-US" dirty="0" smtClean="0"/>
              <a:t>  </a:t>
            </a:r>
          </a:p>
          <a:p>
            <a:r>
              <a:rPr lang="en-US" dirty="0" smtClean="0"/>
              <a:t>Can progress to ESRD and require transplant</a:t>
            </a:r>
          </a:p>
          <a:p>
            <a:r>
              <a:rPr lang="en-US" dirty="0" smtClean="0"/>
              <a:t>30% of transplanted patients lupus nephritis reoccurs.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Pregnant Women with SLE</a:t>
            </a:r>
            <a:endParaRPr lang="en-US" dirty="0"/>
          </a:p>
        </p:txBody>
      </p:sp>
      <p:sp>
        <p:nvSpPr>
          <p:cNvPr id="3" name="Content Placeholder 2"/>
          <p:cNvSpPr>
            <a:spLocks noGrp="1"/>
          </p:cNvSpPr>
          <p:nvPr>
            <p:ph idx="1"/>
          </p:nvPr>
        </p:nvSpPr>
        <p:spPr/>
        <p:txBody>
          <a:bodyPr/>
          <a:lstStyle/>
          <a:p>
            <a:r>
              <a:rPr lang="en-US" dirty="0" smtClean="0"/>
              <a:t>SSB and SSA antibodies are associated with Congenital Heart block.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2</a:t>
            </a:r>
            <a:br>
              <a:rPr lang="en-US" dirty="0" smtClean="0"/>
            </a:br>
            <a:endParaRPr lang="en-US" dirty="0"/>
          </a:p>
        </p:txBody>
      </p:sp>
      <p:sp>
        <p:nvSpPr>
          <p:cNvPr id="3" name="Content Placeholder 2"/>
          <p:cNvSpPr>
            <a:spLocks noGrp="1"/>
          </p:cNvSpPr>
          <p:nvPr>
            <p:ph idx="1"/>
          </p:nvPr>
        </p:nvSpPr>
        <p:spPr>
          <a:xfrm>
            <a:off x="304800" y="1143000"/>
            <a:ext cx="8382000" cy="4983163"/>
          </a:xfrm>
        </p:spPr>
        <p:txBody>
          <a:bodyPr/>
          <a:lstStyle/>
          <a:p>
            <a:pPr>
              <a:buNone/>
            </a:pPr>
            <a:r>
              <a:rPr lang="en-US" dirty="0" smtClean="0"/>
              <a:t>20 year old male with pain in his lower back, and  stiffness which improves with physical activity, a new heart murmur, and bilateral  eye inflammation.  He denies any recent GI symptoms  and has never been sexually active. </a:t>
            </a:r>
            <a:endParaRPr lang="en-US" dirty="0"/>
          </a:p>
        </p:txBody>
      </p:sp>
      <p:pic>
        <p:nvPicPr>
          <p:cNvPr id="12292" name="Picture 4" descr="http://www.markshields.com/images/freak/markredeye.jpg"/>
          <p:cNvPicPr>
            <a:picLocks noChangeAspect="1" noChangeArrowheads="1"/>
          </p:cNvPicPr>
          <p:nvPr/>
        </p:nvPicPr>
        <p:blipFill>
          <a:blip r:embed="rId3"/>
          <a:srcRect/>
          <a:stretch>
            <a:fillRect/>
          </a:stretch>
        </p:blipFill>
        <p:spPr bwMode="auto">
          <a:xfrm>
            <a:off x="3352800" y="3962400"/>
            <a:ext cx="3810000" cy="25622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Xray</a:t>
            </a:r>
            <a:r>
              <a:rPr lang="en-US" dirty="0" smtClean="0"/>
              <a:t> of spine and SI  joints </a:t>
            </a:r>
            <a:endParaRPr lang="en-US" dirty="0"/>
          </a:p>
        </p:txBody>
      </p:sp>
      <p:pic>
        <p:nvPicPr>
          <p:cNvPr id="4" name="Picture 2" descr="http://www.learningradiology.com/caseofweek/caseoftheweekpix2/cow134.jpg">
            <a:hlinkClick r:id="rId3"/>
          </p:cNvPr>
          <p:cNvPicPr>
            <a:picLocks noGrp="1" noChangeAspect="1" noChangeArrowheads="1"/>
          </p:cNvPicPr>
          <p:nvPr>
            <p:ph idx="1"/>
          </p:nvPr>
        </p:nvPicPr>
        <p:blipFill>
          <a:blip r:embed="rId4"/>
          <a:stretch>
            <a:fillRect/>
          </a:stretch>
        </p:blipFill>
        <p:spPr bwMode="auto">
          <a:xfrm>
            <a:off x="2445675" y="1600200"/>
            <a:ext cx="349064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64.143.176.9/library/healthguide/en-us/images/media/medical/hw/nr55552058.jpg"/>
          <p:cNvPicPr>
            <a:picLocks noChangeAspect="1" noChangeArrowheads="1"/>
          </p:cNvPicPr>
          <p:nvPr/>
        </p:nvPicPr>
        <p:blipFill>
          <a:blip r:embed="rId3"/>
          <a:srcRect/>
          <a:stretch>
            <a:fillRect/>
          </a:stretch>
        </p:blipFill>
        <p:spPr bwMode="auto">
          <a:xfrm>
            <a:off x="378460" y="922683"/>
            <a:ext cx="7698740" cy="502091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Ankylosing</a:t>
            </a:r>
            <a:r>
              <a:rPr lang="en-US" dirty="0" smtClean="0"/>
              <a:t> </a:t>
            </a:r>
            <a:r>
              <a:rPr lang="en-US" dirty="0" err="1" smtClean="0"/>
              <a:t>Spondilitis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Males 15 to 35 years old</a:t>
            </a:r>
          </a:p>
          <a:p>
            <a:r>
              <a:rPr lang="en-US" dirty="0" err="1" smtClean="0"/>
              <a:t>Seronegative</a:t>
            </a:r>
            <a:r>
              <a:rPr lang="en-US" dirty="0" smtClean="0"/>
              <a:t> </a:t>
            </a:r>
            <a:r>
              <a:rPr lang="en-US" dirty="0" err="1" smtClean="0"/>
              <a:t>Spondyloarthropathy</a:t>
            </a:r>
            <a:endParaRPr lang="en-US" dirty="0" smtClean="0"/>
          </a:p>
          <a:p>
            <a:pPr lvl="1"/>
            <a:r>
              <a:rPr lang="en-US" dirty="0" smtClean="0"/>
              <a:t>Rheumatoid Factor Negative </a:t>
            </a:r>
          </a:p>
          <a:p>
            <a:r>
              <a:rPr lang="en-US" dirty="0" smtClean="0"/>
              <a:t>HLA B 27 associated in &gt;90%</a:t>
            </a:r>
          </a:p>
          <a:p>
            <a:r>
              <a:rPr lang="en-US" dirty="0" smtClean="0"/>
              <a:t>Spine and </a:t>
            </a:r>
            <a:r>
              <a:rPr lang="en-US" dirty="0" err="1" smtClean="0"/>
              <a:t>sacroilliac</a:t>
            </a:r>
            <a:r>
              <a:rPr lang="en-US" dirty="0" smtClean="0"/>
              <a:t> joints can involve knees </a:t>
            </a:r>
          </a:p>
          <a:p>
            <a:r>
              <a:rPr lang="en-US" dirty="0" err="1" smtClean="0"/>
              <a:t>Uvetitis</a:t>
            </a:r>
            <a:r>
              <a:rPr lang="en-US" dirty="0" smtClean="0"/>
              <a:t>, </a:t>
            </a:r>
            <a:r>
              <a:rPr lang="en-US" dirty="0" err="1" smtClean="0"/>
              <a:t>aortitis</a:t>
            </a:r>
            <a:r>
              <a:rPr lang="en-US" dirty="0" smtClean="0"/>
              <a:t> with Aortic regurgitation </a:t>
            </a:r>
          </a:p>
          <a:p>
            <a:r>
              <a:rPr lang="en-US" dirty="0" smtClean="0"/>
              <a:t>Other associations:  </a:t>
            </a:r>
          </a:p>
          <a:p>
            <a:pPr lvl="1"/>
            <a:r>
              <a:rPr lang="en-US" dirty="0" smtClean="0"/>
              <a:t>ANCA – positive, but does not correlate with severity </a:t>
            </a:r>
          </a:p>
          <a:p>
            <a:pPr lvl="1"/>
            <a:r>
              <a:rPr lang="en-US" dirty="0" smtClean="0"/>
              <a:t>Apical lung fibrosis and restrictive lung disease </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Physical therapy</a:t>
            </a:r>
          </a:p>
          <a:p>
            <a:r>
              <a:rPr lang="en-US" dirty="0" smtClean="0"/>
              <a:t>Exercise</a:t>
            </a:r>
          </a:p>
          <a:p>
            <a:r>
              <a:rPr lang="en-US" dirty="0" smtClean="0"/>
              <a:t>NSAIDs</a:t>
            </a:r>
          </a:p>
          <a:p>
            <a:r>
              <a:rPr lang="en-US" dirty="0" smtClean="0"/>
              <a:t>DMARDs- steroids, </a:t>
            </a:r>
            <a:r>
              <a:rPr lang="en-US" dirty="0" err="1" smtClean="0"/>
              <a:t>methotrexate</a:t>
            </a:r>
            <a:endParaRPr lang="en-US" dirty="0" smtClean="0"/>
          </a:p>
          <a:p>
            <a:r>
              <a:rPr lang="en-US" dirty="0" smtClean="0"/>
              <a:t>TNF alpha inhibitors </a:t>
            </a:r>
          </a:p>
          <a:p>
            <a:r>
              <a:rPr lang="en-US" dirty="0" smtClean="0"/>
              <a:t>Rarely Surgery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24 year old man with 4 days of  right knee and left wrist pain and swelling. He has  also noticed a painful, non-</a:t>
            </a:r>
            <a:r>
              <a:rPr lang="en-US" dirty="0" err="1" smtClean="0"/>
              <a:t>pruritic</a:t>
            </a:r>
            <a:r>
              <a:rPr lang="en-US" dirty="0" smtClean="0"/>
              <a:t>  </a:t>
            </a:r>
            <a:r>
              <a:rPr lang="en-US" dirty="0" err="1" smtClean="0"/>
              <a:t>papular</a:t>
            </a:r>
            <a:r>
              <a:rPr lang="en-US" dirty="0" smtClean="0"/>
              <a:t> rash on his palms although a few of the lesions have started bleeding. What  else would you ask? </a:t>
            </a:r>
          </a:p>
          <a:p>
            <a:r>
              <a:rPr lang="en-US" dirty="0" smtClean="0"/>
              <a:t>What should you do? </a:t>
            </a:r>
            <a:endParaRPr lang="en-US" dirty="0"/>
          </a:p>
        </p:txBody>
      </p:sp>
      <p:pic>
        <p:nvPicPr>
          <p:cNvPr id="52226" name="Picture 2" descr="http://www.aafp.org/afp/AFPprinter/20050201/photo_f1.jpg"/>
          <p:cNvPicPr>
            <a:picLocks noChangeAspect="1" noChangeArrowheads="1"/>
          </p:cNvPicPr>
          <p:nvPr/>
        </p:nvPicPr>
        <p:blipFill>
          <a:blip r:embed="rId3"/>
          <a:srcRect/>
          <a:stretch>
            <a:fillRect/>
          </a:stretch>
        </p:blipFill>
        <p:spPr bwMode="auto">
          <a:xfrm>
            <a:off x="4876800" y="4114800"/>
            <a:ext cx="3333750" cy="24479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#1:</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 33 year old woman presents to her doctor with a rash on her face, fever, joint pain and joint swelling in </a:t>
            </a:r>
            <a:r>
              <a:rPr lang="en-US" dirty="0" err="1" smtClean="0"/>
              <a:t>hands,wrists</a:t>
            </a:r>
            <a:r>
              <a:rPr lang="en-US" dirty="0" smtClean="0"/>
              <a:t>, ankles and knees, easy bruising, and fatigue.  After a full h and P, what tests do you want to order? </a:t>
            </a:r>
            <a:endParaRPr lang="en-US" dirty="0"/>
          </a:p>
        </p:txBody>
      </p:sp>
      <p:pic>
        <p:nvPicPr>
          <p:cNvPr id="4098" name="Picture 2" descr="http://upload.wikimedia.org/wikipedia/commons/thumb/6/6c/Lupus_facial_rash.jpg/190px-Lupus_facial_rash.jpg">
            <a:hlinkClick r:id="rId3" tooltip="Lupus facial rash.jpg"/>
          </p:cNvPr>
          <p:cNvPicPr>
            <a:picLocks noChangeAspect="1" noChangeArrowheads="1"/>
          </p:cNvPicPr>
          <p:nvPr/>
        </p:nvPicPr>
        <p:blipFill>
          <a:blip r:embed="rId4"/>
          <a:srcRect/>
          <a:stretch>
            <a:fillRect/>
          </a:stretch>
        </p:blipFill>
        <p:spPr bwMode="auto">
          <a:xfrm>
            <a:off x="914400" y="3962400"/>
            <a:ext cx="2895600" cy="2453642"/>
          </a:xfrm>
          <a:prstGeom prst="rect">
            <a:avLst/>
          </a:prstGeom>
          <a:noFill/>
        </p:spPr>
      </p:pic>
      <p:pic>
        <p:nvPicPr>
          <p:cNvPr id="4100" name="Picture 4" descr="File:Discoid lupus erythematosus.JPG">
            <a:hlinkClick r:id="rId5"/>
          </p:cNvPr>
          <p:cNvPicPr>
            <a:picLocks noChangeAspect="1" noChangeArrowheads="1"/>
          </p:cNvPicPr>
          <p:nvPr/>
        </p:nvPicPr>
        <p:blipFill>
          <a:blip r:embed="rId6"/>
          <a:srcRect/>
          <a:stretch>
            <a:fillRect/>
          </a:stretch>
        </p:blipFill>
        <p:spPr bwMode="auto">
          <a:xfrm>
            <a:off x="5562600" y="3917320"/>
            <a:ext cx="2790825" cy="25628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Ask a sexual history</a:t>
            </a:r>
          </a:p>
          <a:p>
            <a:r>
              <a:rPr lang="en-US" dirty="0" smtClean="0"/>
              <a:t>Get  a throat culture and urethra culture </a:t>
            </a:r>
          </a:p>
          <a:p>
            <a:r>
              <a:rPr lang="en-US" dirty="0" smtClean="0"/>
              <a:t>Painful inflamed joint?</a:t>
            </a:r>
          </a:p>
          <a:p>
            <a:pPr lvl="1">
              <a:buNone/>
            </a:pPr>
            <a:r>
              <a:rPr lang="en-US" dirty="0" smtClean="0"/>
              <a:t>ALWAYS rule out a septic joint.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 the KNEE! </a:t>
            </a:r>
            <a:endParaRPr lang="en-US" dirty="0"/>
          </a:p>
        </p:txBody>
      </p:sp>
      <p:sp>
        <p:nvSpPr>
          <p:cNvPr id="3" name="Content Placeholder 2"/>
          <p:cNvSpPr>
            <a:spLocks noGrp="1"/>
          </p:cNvSpPr>
          <p:nvPr>
            <p:ph idx="1"/>
          </p:nvPr>
        </p:nvSpPr>
        <p:spPr/>
        <p:txBody>
          <a:bodyPr/>
          <a:lstStyle/>
          <a:p>
            <a:endParaRPr lang="en-US" dirty="0"/>
          </a:p>
        </p:txBody>
      </p:sp>
      <p:pic>
        <p:nvPicPr>
          <p:cNvPr id="48130" name="Picture 2" descr="http://graphics8.nytimes.com/images/2007/08/01/health/adam/17196.jpg"/>
          <p:cNvPicPr>
            <a:picLocks noChangeAspect="1" noChangeArrowheads="1"/>
          </p:cNvPicPr>
          <p:nvPr/>
        </p:nvPicPr>
        <p:blipFill>
          <a:blip r:embed="rId3"/>
          <a:srcRect/>
          <a:stretch>
            <a:fillRect/>
          </a:stretch>
        </p:blipFill>
        <p:spPr bwMode="auto">
          <a:xfrm>
            <a:off x="1295400" y="1143000"/>
            <a:ext cx="6324600" cy="505968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Gonococcal</a:t>
            </a:r>
            <a:r>
              <a:rPr lang="en-US" dirty="0" smtClean="0"/>
              <a:t> arthritis </a:t>
            </a:r>
            <a:endParaRPr lang="en-US" dirty="0"/>
          </a:p>
        </p:txBody>
      </p:sp>
      <p:sp>
        <p:nvSpPr>
          <p:cNvPr id="3" name="Content Placeholder 2"/>
          <p:cNvSpPr>
            <a:spLocks noGrp="1"/>
          </p:cNvSpPr>
          <p:nvPr>
            <p:ph idx="1"/>
          </p:nvPr>
        </p:nvSpPr>
        <p:spPr/>
        <p:txBody>
          <a:bodyPr/>
          <a:lstStyle/>
          <a:p>
            <a:r>
              <a:rPr lang="en-US" dirty="0" smtClean="0"/>
              <a:t>Women more than men</a:t>
            </a:r>
          </a:p>
          <a:p>
            <a:r>
              <a:rPr lang="en-US" dirty="0" smtClean="0"/>
              <a:t>Triad : dermatitis, </a:t>
            </a:r>
            <a:r>
              <a:rPr lang="en-US" dirty="0" err="1" smtClean="0"/>
              <a:t>tenosynovitis</a:t>
            </a:r>
            <a:r>
              <a:rPr lang="en-US" dirty="0" smtClean="0"/>
              <a:t>, and  asymmetric migratory </a:t>
            </a:r>
            <a:r>
              <a:rPr lang="en-US" dirty="0" err="1" smtClean="0"/>
              <a:t>polyarthritis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lnSpcReduction="10000"/>
          </a:bodyPr>
          <a:lstStyle/>
          <a:p>
            <a:r>
              <a:rPr lang="en-US" dirty="0" smtClean="0"/>
              <a:t>73 year old, obese female with right hip pain. She fell on her hip several years ago and it has hurt since. It is worse when walks, and better with rest. Her range of motion on physical exam is decreased, the hip is tender to touch and she says it is stiff. She has no rashes,   no fever, and no other joints are bothering her. </a:t>
            </a:r>
          </a:p>
          <a:p>
            <a:r>
              <a:rPr lang="en-US" dirty="0" smtClean="0"/>
              <a:t>What is your next step?</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an X-ray! </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2" descr="http://www.learningradiology.com/images/boneimages1/Hip-DJD.jpg"/>
          <p:cNvPicPr>
            <a:picLocks noChangeAspect="1" noChangeArrowheads="1"/>
          </p:cNvPicPr>
          <p:nvPr/>
        </p:nvPicPr>
        <p:blipFill>
          <a:blip r:embed="rId3"/>
          <a:srcRect/>
          <a:stretch>
            <a:fillRect/>
          </a:stretch>
        </p:blipFill>
        <p:spPr bwMode="auto">
          <a:xfrm>
            <a:off x="3352800" y="1524000"/>
            <a:ext cx="3352800" cy="50654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classic findings on </a:t>
            </a:r>
            <a:r>
              <a:rPr lang="en-US" dirty="0" err="1" smtClean="0"/>
              <a:t>Xray</a:t>
            </a:r>
            <a:r>
              <a:rPr lang="en-US" dirty="0" smtClean="0"/>
              <a:t> for OA </a:t>
            </a:r>
            <a:endParaRPr lang="en-US" dirty="0"/>
          </a:p>
        </p:txBody>
      </p:sp>
      <p:sp>
        <p:nvSpPr>
          <p:cNvPr id="3" name="Content Placeholder 2"/>
          <p:cNvSpPr>
            <a:spLocks noGrp="1"/>
          </p:cNvSpPr>
          <p:nvPr>
            <p:ph idx="1"/>
          </p:nvPr>
        </p:nvSpPr>
        <p:spPr/>
        <p:txBody>
          <a:bodyPr/>
          <a:lstStyle/>
          <a:p>
            <a:r>
              <a:rPr lang="en-US" dirty="0" smtClean="0"/>
              <a:t>Joint space narrowing</a:t>
            </a:r>
          </a:p>
          <a:p>
            <a:r>
              <a:rPr lang="en-US" dirty="0" smtClean="0"/>
              <a:t>Marginal </a:t>
            </a:r>
            <a:r>
              <a:rPr lang="en-US" dirty="0" err="1" smtClean="0"/>
              <a:t>osteophytes</a:t>
            </a:r>
            <a:endParaRPr lang="en-US" dirty="0" smtClean="0"/>
          </a:p>
          <a:p>
            <a:r>
              <a:rPr lang="en-US" dirty="0" smtClean="0"/>
              <a:t>Sclerotic joint margins</a:t>
            </a:r>
          </a:p>
          <a:p>
            <a:r>
              <a:rPr lang="en-US" dirty="0" err="1" smtClean="0"/>
              <a:t>Subchondral</a:t>
            </a:r>
            <a:r>
              <a:rPr lang="en-US" dirty="0" smtClean="0"/>
              <a:t> cysts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in the joint? </a:t>
            </a:r>
            <a:endParaRPr lang="en-US" dirty="0"/>
          </a:p>
        </p:txBody>
      </p:sp>
      <p:sp>
        <p:nvSpPr>
          <p:cNvPr id="3" name="Content Placeholder 2"/>
          <p:cNvSpPr>
            <a:spLocks noGrp="1"/>
          </p:cNvSpPr>
          <p:nvPr>
            <p:ph idx="1"/>
          </p:nvPr>
        </p:nvSpPr>
        <p:spPr>
          <a:xfrm>
            <a:off x="457200" y="1600200"/>
            <a:ext cx="4648200" cy="4525963"/>
          </a:xfrm>
        </p:spPr>
        <p:txBody>
          <a:bodyPr/>
          <a:lstStyle/>
          <a:p>
            <a:r>
              <a:rPr lang="en-US" dirty="0" smtClean="0"/>
              <a:t>Cartilage is wears down, Bone on bone</a:t>
            </a:r>
          </a:p>
          <a:p>
            <a:r>
              <a:rPr lang="en-US" dirty="0" smtClean="0"/>
              <a:t>New bone growth- </a:t>
            </a:r>
            <a:r>
              <a:rPr lang="en-US" dirty="0" err="1" smtClean="0"/>
              <a:t>osteophytes</a:t>
            </a:r>
            <a:r>
              <a:rPr lang="en-US" dirty="0" smtClean="0"/>
              <a:t> are stimulated. </a:t>
            </a:r>
          </a:p>
          <a:p>
            <a:r>
              <a:rPr lang="en-US" dirty="0" smtClean="0"/>
              <a:t>Restricts motion and  causes pain</a:t>
            </a:r>
          </a:p>
          <a:p>
            <a:endParaRPr lang="en-US" dirty="0"/>
          </a:p>
        </p:txBody>
      </p:sp>
      <p:pic>
        <p:nvPicPr>
          <p:cNvPr id="66562" name="Picture 2" descr="http://www.eorthopod.com/images/ContentImages/hip/hip_osteoarthritis/hip_oa_intro01.jpg"/>
          <p:cNvPicPr>
            <a:picLocks noChangeAspect="1" noChangeArrowheads="1"/>
          </p:cNvPicPr>
          <p:nvPr/>
        </p:nvPicPr>
        <p:blipFill>
          <a:blip r:embed="rId3"/>
          <a:srcRect/>
          <a:stretch>
            <a:fillRect/>
          </a:stretch>
        </p:blipFill>
        <p:spPr bwMode="auto">
          <a:xfrm>
            <a:off x="4724400" y="1447800"/>
            <a:ext cx="4038600" cy="403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050" name="AutoShape 2" descr="http://www.intelihealth.com/i/O/OsteoarthritisHand.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intelihealth.com/i/O/OsteoarthritisHand.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www.intelihealth.com/i/O/OsteoarthritisHand.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intelihealth.com/i/O/OsteoarthritisHand.gif"/>
          <p:cNvPicPr>
            <a:picLocks noChangeAspect="1" noChangeArrowheads="1"/>
          </p:cNvPicPr>
          <p:nvPr/>
        </p:nvPicPr>
        <p:blipFill>
          <a:blip r:embed="rId3"/>
          <a:srcRect/>
          <a:stretch>
            <a:fillRect/>
          </a:stretch>
        </p:blipFill>
        <p:spPr bwMode="auto">
          <a:xfrm>
            <a:off x="2209800" y="1371600"/>
            <a:ext cx="4495800" cy="447933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or DJD</a:t>
            </a:r>
            <a:endParaRPr lang="en-US" dirty="0"/>
          </a:p>
        </p:txBody>
      </p:sp>
      <p:sp>
        <p:nvSpPr>
          <p:cNvPr id="3" name="Content Placeholder 2"/>
          <p:cNvSpPr>
            <a:spLocks noGrp="1"/>
          </p:cNvSpPr>
          <p:nvPr>
            <p:ph idx="1"/>
          </p:nvPr>
        </p:nvSpPr>
        <p:spPr>
          <a:xfrm>
            <a:off x="457200" y="1600200"/>
            <a:ext cx="8001000" cy="5029200"/>
          </a:xfrm>
        </p:spPr>
        <p:txBody>
          <a:bodyPr>
            <a:normAutofit fontScale="85000" lnSpcReduction="20000"/>
          </a:bodyPr>
          <a:lstStyle/>
          <a:p>
            <a:r>
              <a:rPr lang="en-US" dirty="0" smtClean="0"/>
              <a:t> "wear and tear" </a:t>
            </a:r>
          </a:p>
          <a:p>
            <a:r>
              <a:rPr lang="en-US" dirty="0" smtClean="0"/>
              <a:t> Factors </a:t>
            </a:r>
          </a:p>
          <a:p>
            <a:pPr lvl="1"/>
            <a:r>
              <a:rPr lang="en-US" dirty="0" smtClean="0"/>
              <a:t> aging</a:t>
            </a:r>
          </a:p>
          <a:p>
            <a:pPr lvl="1"/>
            <a:r>
              <a:rPr lang="en-US" dirty="0" smtClean="0"/>
              <a:t> injury </a:t>
            </a:r>
          </a:p>
          <a:p>
            <a:pPr lvl="1"/>
            <a:r>
              <a:rPr lang="en-US" dirty="0" smtClean="0"/>
              <a:t>Obesity ( 2ndary OA) – INCREASED STRESS ON JOINT </a:t>
            </a:r>
          </a:p>
          <a:p>
            <a:r>
              <a:rPr lang="en-US" dirty="0" smtClean="0"/>
              <a:t>Joint stiffness, pain, and decreased range of motion </a:t>
            </a:r>
          </a:p>
          <a:p>
            <a:r>
              <a:rPr lang="en-US" dirty="0" smtClean="0"/>
              <a:t>Usually affects weight-bearing joints (i.e., back, hip, knee) as well as the neck, small finger joints and big toe </a:t>
            </a:r>
          </a:p>
          <a:p>
            <a:r>
              <a:rPr lang="en-US" dirty="0" smtClean="0"/>
              <a:t>Tends to get worse with activity throughout the day </a:t>
            </a:r>
          </a:p>
          <a:p>
            <a:r>
              <a:rPr lang="en-US" dirty="0" smtClean="0"/>
              <a:t> middle aged and older people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does not CURE!</a:t>
            </a:r>
            <a:br>
              <a:rPr lang="en-US" dirty="0" smtClean="0"/>
            </a:br>
            <a:endParaRPr lang="en-US" dirty="0"/>
          </a:p>
        </p:txBody>
      </p:sp>
      <p:sp>
        <p:nvSpPr>
          <p:cNvPr id="3" name="Content Placeholder 2"/>
          <p:cNvSpPr>
            <a:spLocks noGrp="1"/>
          </p:cNvSpPr>
          <p:nvPr>
            <p:ph idx="1"/>
          </p:nvPr>
        </p:nvSpPr>
        <p:spPr>
          <a:xfrm>
            <a:off x="381000" y="914400"/>
            <a:ext cx="7543800" cy="5486400"/>
          </a:xfrm>
        </p:spPr>
        <p:txBody>
          <a:bodyPr>
            <a:normAutofit fontScale="92500" lnSpcReduction="20000"/>
          </a:bodyPr>
          <a:lstStyle/>
          <a:p>
            <a:r>
              <a:rPr lang="en-US" b="1" dirty="0" smtClean="0"/>
              <a:t>Mild </a:t>
            </a:r>
          </a:p>
          <a:p>
            <a:pPr lvl="1"/>
            <a:r>
              <a:rPr lang="en-US" b="1" dirty="0" smtClean="0"/>
              <a:t>Rest – no repetitive motion </a:t>
            </a:r>
          </a:p>
          <a:p>
            <a:pPr lvl="1"/>
            <a:r>
              <a:rPr lang="en-US" b="1" dirty="0" smtClean="0"/>
              <a:t>Exercise as tolerated </a:t>
            </a:r>
          </a:p>
          <a:p>
            <a:pPr lvl="1"/>
            <a:r>
              <a:rPr lang="en-US" b="1" dirty="0" smtClean="0"/>
              <a:t>Lose weight- decreases stress on joint</a:t>
            </a:r>
          </a:p>
          <a:p>
            <a:pPr lvl="1"/>
            <a:r>
              <a:rPr lang="en-US" dirty="0" smtClean="0"/>
              <a:t>. Physical therapy, cold/heat compresses, OTC </a:t>
            </a:r>
            <a:r>
              <a:rPr lang="en-US" dirty="0" err="1" smtClean="0"/>
              <a:t>cremes</a:t>
            </a:r>
            <a:endParaRPr lang="en-US" dirty="0" smtClean="0"/>
          </a:p>
          <a:p>
            <a:r>
              <a:rPr lang="en-US" b="1" dirty="0" smtClean="0"/>
              <a:t>Moderate: Add Medications</a:t>
            </a:r>
          </a:p>
          <a:p>
            <a:pPr lvl="1"/>
            <a:r>
              <a:rPr lang="en-US" b="1" dirty="0" smtClean="0"/>
              <a:t>Tylenol for pain</a:t>
            </a:r>
          </a:p>
          <a:p>
            <a:pPr lvl="1"/>
            <a:r>
              <a:rPr lang="en-US" b="1" dirty="0" smtClean="0"/>
              <a:t>NSAIDs if no contraindications</a:t>
            </a:r>
          </a:p>
          <a:p>
            <a:pPr lvl="1"/>
            <a:r>
              <a:rPr lang="en-US" b="1" dirty="0" err="1" smtClean="0"/>
              <a:t>Tramadol</a:t>
            </a:r>
            <a:endParaRPr lang="en-US" b="1" dirty="0" smtClean="0"/>
          </a:p>
          <a:p>
            <a:r>
              <a:rPr lang="en-US" b="1" dirty="0" smtClean="0"/>
              <a:t>Severe </a:t>
            </a:r>
          </a:p>
          <a:p>
            <a:pPr lvl="1"/>
            <a:r>
              <a:rPr lang="en-US" b="1" dirty="0" smtClean="0"/>
              <a:t> Stronger pain medications </a:t>
            </a:r>
          </a:p>
          <a:p>
            <a:pPr lvl="1"/>
            <a:r>
              <a:rPr lang="en-US" b="1" dirty="0" smtClean="0"/>
              <a:t>Cortisone and </a:t>
            </a:r>
            <a:r>
              <a:rPr lang="en-US" b="1" dirty="0" err="1" smtClean="0"/>
              <a:t>Visco</a:t>
            </a:r>
            <a:r>
              <a:rPr lang="en-US" b="1" dirty="0" smtClean="0"/>
              <a:t>- supplementation</a:t>
            </a:r>
          </a:p>
          <a:p>
            <a:pPr lvl="1"/>
            <a:r>
              <a:rPr lang="en-US" b="1" dirty="0" smtClean="0"/>
              <a:t>Joint Replacement </a:t>
            </a:r>
          </a:p>
          <a:p>
            <a:pPr lvl="1">
              <a:buNone/>
            </a:pPr>
            <a:endParaRPr lang="en-US" dirty="0" smtClean="0"/>
          </a:p>
          <a:p>
            <a:pPr lvl="1"/>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a:xfrm>
            <a:off x="457200" y="1143000"/>
            <a:ext cx="8458200" cy="5486400"/>
          </a:xfrm>
        </p:spPr>
        <p:txBody>
          <a:bodyPr>
            <a:normAutofit/>
          </a:bodyPr>
          <a:lstStyle/>
          <a:p>
            <a:r>
              <a:rPr lang="en-US" dirty="0" smtClean="0"/>
              <a:t>CBC with Diff</a:t>
            </a:r>
          </a:p>
          <a:p>
            <a:r>
              <a:rPr lang="en-US" dirty="0"/>
              <a:t>C</a:t>
            </a:r>
            <a:r>
              <a:rPr lang="en-US" dirty="0" smtClean="0"/>
              <a:t>MP- evaluate for renal disease</a:t>
            </a:r>
          </a:p>
          <a:p>
            <a:r>
              <a:rPr lang="en-US" dirty="0" smtClean="0"/>
              <a:t>UA- look for protein in urine </a:t>
            </a:r>
          </a:p>
          <a:p>
            <a:r>
              <a:rPr lang="en-US" dirty="0" smtClean="0"/>
              <a:t>ANA- sensitive, but not specific </a:t>
            </a:r>
          </a:p>
          <a:p>
            <a:r>
              <a:rPr lang="en-US" dirty="0" smtClean="0"/>
              <a:t>If + ANA- reflex tests</a:t>
            </a:r>
          </a:p>
          <a:p>
            <a:pPr lvl="1"/>
            <a:r>
              <a:rPr lang="en-US" dirty="0" smtClean="0"/>
              <a:t> anti-</a:t>
            </a:r>
            <a:r>
              <a:rPr lang="en-US" dirty="0" err="1" smtClean="0"/>
              <a:t>dsDNA</a:t>
            </a:r>
            <a:r>
              <a:rPr lang="en-US" dirty="0" smtClean="0"/>
              <a:t> antibody-  indication of disease activity </a:t>
            </a:r>
          </a:p>
          <a:p>
            <a:pPr lvl="1"/>
            <a:r>
              <a:rPr lang="en-US" dirty="0" smtClean="0"/>
              <a:t>  anti-Smith- indicator of kidney disease</a:t>
            </a:r>
          </a:p>
          <a:p>
            <a:pPr lvl="1"/>
            <a:r>
              <a:rPr lang="en-US" dirty="0" smtClean="0"/>
              <a:t>SSA and SSB </a:t>
            </a:r>
          </a:p>
          <a:p>
            <a:pPr lvl="1"/>
            <a:r>
              <a:rPr lang="en-US" dirty="0" smtClean="0"/>
              <a:t>Anti coagulant antibodies- Prolonged PTT</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Osteoarthritis vs. Rheumatoid Arthritis </a:t>
            </a:r>
            <a:endParaRPr lang="en-US" dirty="0"/>
          </a:p>
        </p:txBody>
      </p:sp>
      <p:sp>
        <p:nvSpPr>
          <p:cNvPr id="3" name="Content Placeholder 2"/>
          <p:cNvSpPr>
            <a:spLocks noGrp="1"/>
          </p:cNvSpPr>
          <p:nvPr>
            <p:ph idx="1"/>
          </p:nvPr>
        </p:nvSpPr>
        <p:spPr/>
        <p:txBody>
          <a:bodyPr/>
          <a:lstStyle/>
          <a:p>
            <a:endParaRPr lang="en-US" dirty="0"/>
          </a:p>
        </p:txBody>
      </p:sp>
      <p:pic>
        <p:nvPicPr>
          <p:cNvPr id="64514" name="Picture 2" descr="http://www.learningradiology.com/images/boneimages1/handdjd.jpg"/>
          <p:cNvPicPr>
            <a:picLocks noChangeAspect="1" noChangeArrowheads="1"/>
          </p:cNvPicPr>
          <p:nvPr/>
        </p:nvPicPr>
        <p:blipFill>
          <a:blip r:embed="rId3"/>
          <a:srcRect/>
          <a:stretch>
            <a:fillRect/>
          </a:stretch>
        </p:blipFill>
        <p:spPr bwMode="auto">
          <a:xfrm>
            <a:off x="1295400" y="2133600"/>
            <a:ext cx="1838325" cy="3324225"/>
          </a:xfrm>
          <a:prstGeom prst="rect">
            <a:avLst/>
          </a:prstGeom>
          <a:noFill/>
        </p:spPr>
      </p:pic>
      <p:pic>
        <p:nvPicPr>
          <p:cNvPr id="64516" name="Picture 4" descr="http://www.learningradiology.com/images/boneimages1/handra.jpg"/>
          <p:cNvPicPr>
            <a:picLocks noChangeAspect="1" noChangeArrowheads="1"/>
          </p:cNvPicPr>
          <p:nvPr/>
        </p:nvPicPr>
        <p:blipFill>
          <a:blip r:embed="rId4"/>
          <a:srcRect/>
          <a:stretch>
            <a:fillRect/>
          </a:stretch>
        </p:blipFill>
        <p:spPr bwMode="auto">
          <a:xfrm>
            <a:off x="4724400" y="2057400"/>
            <a:ext cx="2495550" cy="33242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30 year old women complains of pain in her wrists, fevers periodically, swelling and stiffness in both ankles, and loss of energy. She says that she feels horrible in the morning and as she moves more she feels better. PMH was significant for a normal pregnancy last year. Otherwise healthy. No history of trauma to any joints. Physical exam: Febrile, nodules on her elbows, ankles and wrists are edematous, warm, and tender with decreased range of motion.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of the Patient </a:t>
            </a:r>
            <a:endParaRPr lang="en-US" dirty="0"/>
          </a:p>
        </p:txBody>
      </p:sp>
      <p:sp>
        <p:nvSpPr>
          <p:cNvPr id="3" name="Content Placeholder 2"/>
          <p:cNvSpPr>
            <a:spLocks noGrp="1"/>
          </p:cNvSpPr>
          <p:nvPr>
            <p:ph idx="1"/>
          </p:nvPr>
        </p:nvSpPr>
        <p:spPr/>
        <p:txBody>
          <a:bodyPr/>
          <a:lstStyle/>
          <a:p>
            <a:r>
              <a:rPr lang="en-US" i="1" dirty="0" err="1" smtClean="0">
                <a:hlinkClick r:id="rId3" action="ppaction://hlinkfile" tooltip="Ulnar deviation"/>
              </a:rPr>
              <a:t>ulnar</a:t>
            </a:r>
            <a:r>
              <a:rPr lang="en-US" i="1" dirty="0" smtClean="0">
                <a:hlinkClick r:id="rId3" action="ppaction://hlinkfile" tooltip="Ulnar deviation"/>
              </a:rPr>
              <a:t> deviation</a:t>
            </a:r>
            <a:r>
              <a:rPr lang="en-US" dirty="0" smtClean="0"/>
              <a:t>, </a:t>
            </a:r>
            <a:r>
              <a:rPr lang="en-US" dirty="0" smtClean="0">
                <a:hlinkClick r:id="rId4" action="ppaction://hlinkfile" tooltip="Boutonniere deformity"/>
              </a:rPr>
              <a:t>boutonniere deformity</a:t>
            </a:r>
            <a:r>
              <a:rPr lang="en-US" dirty="0" smtClean="0"/>
              <a:t>, </a:t>
            </a:r>
            <a:r>
              <a:rPr lang="en-US" dirty="0" smtClean="0">
                <a:hlinkClick r:id="rId5" action="ppaction://hlinkfile" tooltip="Swan neck deformity"/>
              </a:rPr>
              <a:t>swan neck deformity</a:t>
            </a:r>
            <a:r>
              <a:rPr lang="en-US" dirty="0" smtClean="0"/>
              <a:t> and "Z-thumb" </a:t>
            </a:r>
            <a:endParaRPr lang="en-US" dirty="0"/>
          </a:p>
        </p:txBody>
      </p:sp>
      <p:pic>
        <p:nvPicPr>
          <p:cNvPr id="68610" name="Picture 2" descr="File:Arthrite rhumatoide.jpg">
            <a:hlinkClick r:id="rId6"/>
          </p:cNvPr>
          <p:cNvPicPr>
            <a:picLocks noChangeAspect="1" noChangeArrowheads="1"/>
          </p:cNvPicPr>
          <p:nvPr/>
        </p:nvPicPr>
        <p:blipFill>
          <a:blip r:embed="rId7"/>
          <a:srcRect/>
          <a:stretch>
            <a:fillRect/>
          </a:stretch>
        </p:blipFill>
        <p:spPr bwMode="auto">
          <a:xfrm>
            <a:off x="990600" y="2895600"/>
            <a:ext cx="7254240" cy="3200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Rheumatoid Nodules</a:t>
            </a:r>
            <a:endParaRPr lang="en-US" dirty="0"/>
          </a:p>
        </p:txBody>
      </p:sp>
      <p:sp>
        <p:nvSpPr>
          <p:cNvPr id="3" name="Content Placeholder 2"/>
          <p:cNvSpPr>
            <a:spLocks noGrp="1"/>
          </p:cNvSpPr>
          <p:nvPr>
            <p:ph idx="1"/>
          </p:nvPr>
        </p:nvSpPr>
        <p:spPr/>
        <p:txBody>
          <a:bodyPr/>
          <a:lstStyle/>
          <a:p>
            <a:r>
              <a:rPr lang="en-US" dirty="0" smtClean="0"/>
              <a:t>Nodules  are areas of  </a:t>
            </a:r>
            <a:r>
              <a:rPr lang="en-US" dirty="0" err="1" smtClean="0"/>
              <a:t>fibrinoid</a:t>
            </a:r>
            <a:r>
              <a:rPr lang="en-US" dirty="0" smtClean="0"/>
              <a:t> necrosis</a:t>
            </a:r>
            <a:r>
              <a:rPr lang="en-US" dirty="0" smtClean="0"/>
              <a:t>.</a:t>
            </a:r>
          </a:p>
          <a:p>
            <a:r>
              <a:rPr lang="en-US" dirty="0" smtClean="0"/>
              <a:t>Kaplan syndrome= rheumatoid nodule of the lung and </a:t>
            </a:r>
            <a:r>
              <a:rPr lang="en-US" dirty="0" err="1" smtClean="0"/>
              <a:t>pneumoconosis</a:t>
            </a:r>
            <a:r>
              <a:rPr lang="en-US" dirty="0" smtClean="0"/>
              <a:t> ( Silicosis, asbestosis, and coal miner’s disease) </a:t>
            </a:r>
            <a:endParaRPr lang="en-US" dirty="0"/>
          </a:p>
        </p:txBody>
      </p:sp>
      <p:pic>
        <p:nvPicPr>
          <p:cNvPr id="89090" name="Picture 2" descr="http://www.hopkins-arthritis.org/arthritis-info/rheumatoid-arthritis/images/clinical/ex-artdis1.jpg"/>
          <p:cNvPicPr>
            <a:picLocks noChangeAspect="1" noChangeArrowheads="1"/>
          </p:cNvPicPr>
          <p:nvPr/>
        </p:nvPicPr>
        <p:blipFill>
          <a:blip r:embed="rId3"/>
          <a:srcRect/>
          <a:stretch>
            <a:fillRect/>
          </a:stretch>
        </p:blipFill>
        <p:spPr bwMode="auto">
          <a:xfrm>
            <a:off x="2133600" y="3886200"/>
            <a:ext cx="3810000" cy="25336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Extraarticular</a:t>
            </a:r>
            <a:r>
              <a:rPr lang="en-US" dirty="0" smtClean="0"/>
              <a:t> Manifestations</a:t>
            </a:r>
            <a:endParaRPr lang="en-US" dirty="0"/>
          </a:p>
        </p:txBody>
      </p:sp>
      <p:sp>
        <p:nvSpPr>
          <p:cNvPr id="3" name="Content Placeholder 2"/>
          <p:cNvSpPr>
            <a:spLocks noGrp="1"/>
          </p:cNvSpPr>
          <p:nvPr>
            <p:ph idx="1"/>
          </p:nvPr>
        </p:nvSpPr>
        <p:spPr>
          <a:xfrm>
            <a:off x="457200" y="1219200"/>
            <a:ext cx="7467600" cy="4906963"/>
          </a:xfrm>
        </p:spPr>
        <p:txBody>
          <a:bodyPr>
            <a:normAutofit fontScale="92500" lnSpcReduction="20000"/>
          </a:bodyPr>
          <a:lstStyle/>
          <a:p>
            <a:r>
              <a:rPr lang="en-US" dirty="0" smtClean="0"/>
              <a:t>Hematologic – Anemia- most common, </a:t>
            </a:r>
            <a:r>
              <a:rPr lang="en-US" dirty="0" err="1" smtClean="0"/>
              <a:t>thrombocytosis</a:t>
            </a:r>
            <a:r>
              <a:rPr lang="en-US" dirty="0" smtClean="0"/>
              <a:t>, or </a:t>
            </a:r>
            <a:r>
              <a:rPr lang="en-US" dirty="0" err="1" smtClean="0"/>
              <a:t>Neutropenia</a:t>
            </a:r>
            <a:r>
              <a:rPr lang="en-US" dirty="0" smtClean="0"/>
              <a:t>-(with </a:t>
            </a:r>
            <a:r>
              <a:rPr lang="en-US" dirty="0" err="1" smtClean="0"/>
              <a:t>Felty’s</a:t>
            </a:r>
            <a:r>
              <a:rPr lang="en-US" dirty="0" smtClean="0"/>
              <a:t> syndrome- RA, </a:t>
            </a:r>
            <a:r>
              <a:rPr lang="en-US" dirty="0" err="1" smtClean="0"/>
              <a:t>neutropnenia</a:t>
            </a:r>
            <a:r>
              <a:rPr lang="en-US" dirty="0" smtClean="0"/>
              <a:t>, enlarged liver/spleen)</a:t>
            </a:r>
          </a:p>
          <a:p>
            <a:r>
              <a:rPr lang="en-US" dirty="0" smtClean="0"/>
              <a:t> Neurologic- peripheral neuropathy, </a:t>
            </a:r>
            <a:r>
              <a:rPr lang="en-US" dirty="0" err="1" smtClean="0"/>
              <a:t>mononeuritis</a:t>
            </a:r>
            <a:r>
              <a:rPr lang="en-US" dirty="0" smtClean="0"/>
              <a:t> multiplex, leading commonly to carpal tunnel syndrome and rarely </a:t>
            </a:r>
            <a:r>
              <a:rPr lang="en-US" dirty="0" err="1" smtClean="0"/>
              <a:t>atlanto</a:t>
            </a:r>
            <a:r>
              <a:rPr lang="en-US" dirty="0" smtClean="0"/>
              <a:t>-axial </a:t>
            </a:r>
            <a:r>
              <a:rPr lang="en-US" dirty="0" err="1" smtClean="0"/>
              <a:t>subluxation</a:t>
            </a:r>
            <a:endParaRPr lang="en-US" dirty="0" smtClean="0"/>
          </a:p>
          <a:p>
            <a:r>
              <a:rPr lang="en-US" dirty="0" smtClean="0"/>
              <a:t>Ocular- </a:t>
            </a:r>
            <a:r>
              <a:rPr lang="en-US" dirty="0" err="1" smtClean="0"/>
              <a:t>episcleritis</a:t>
            </a:r>
            <a:endParaRPr lang="en-US" dirty="0" smtClean="0"/>
          </a:p>
          <a:p>
            <a:r>
              <a:rPr lang="en-US" dirty="0" smtClean="0"/>
              <a:t>Hepatic- increased cytokine production by </a:t>
            </a:r>
            <a:r>
              <a:rPr lang="en-US" dirty="0" err="1" smtClean="0"/>
              <a:t>Kupffer</a:t>
            </a:r>
            <a:r>
              <a:rPr lang="en-US" dirty="0" smtClean="0"/>
              <a:t> Cells,  ( increased CRP) , </a:t>
            </a:r>
            <a:r>
              <a:rPr lang="en-US" dirty="0" err="1" smtClean="0"/>
              <a:t>Felty</a:t>
            </a:r>
            <a:r>
              <a:rPr lang="en-US" dirty="0" smtClean="0"/>
              <a:t> syndrome- nodular sclerosis- enlargement </a:t>
            </a:r>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for RA &gt;4 </a:t>
            </a:r>
            <a:endParaRPr lang="en-US" dirty="0"/>
          </a:p>
        </p:txBody>
      </p:sp>
      <p:sp>
        <p:nvSpPr>
          <p:cNvPr id="3" name="Content Placeholder 2"/>
          <p:cNvSpPr>
            <a:spLocks noGrp="1"/>
          </p:cNvSpPr>
          <p:nvPr>
            <p:ph idx="1"/>
          </p:nvPr>
        </p:nvSpPr>
        <p:spPr>
          <a:xfrm>
            <a:off x="457200" y="1600200"/>
            <a:ext cx="8001000" cy="5105400"/>
          </a:xfrm>
        </p:spPr>
        <p:txBody>
          <a:bodyPr>
            <a:normAutofit fontScale="85000" lnSpcReduction="20000"/>
          </a:bodyPr>
          <a:lstStyle/>
          <a:p>
            <a:r>
              <a:rPr lang="en-US" dirty="0" smtClean="0"/>
              <a:t>Morning stiffness of &gt;1 hour most mornings for at least 6 weeks. </a:t>
            </a:r>
          </a:p>
          <a:p>
            <a:r>
              <a:rPr lang="en-US" dirty="0" smtClean="0"/>
              <a:t>Arthritis and soft-tissue swelling of &gt;3 of 14 joints/</a:t>
            </a:r>
            <a:r>
              <a:rPr lang="en-US" dirty="0" smtClean="0">
                <a:hlinkClick r:id="rId3" action="ppaction://hlinkfile" tooltip="Joint group"/>
              </a:rPr>
              <a:t>joint groups</a:t>
            </a:r>
            <a:r>
              <a:rPr lang="en-US" dirty="0" smtClean="0"/>
              <a:t>, present for at least 6 weeks </a:t>
            </a:r>
          </a:p>
          <a:p>
            <a:r>
              <a:rPr lang="en-US" dirty="0" smtClean="0"/>
              <a:t>Arthritis of hand joints, present for at least 6 weeks </a:t>
            </a:r>
          </a:p>
          <a:p>
            <a:r>
              <a:rPr lang="en-US" dirty="0" smtClean="0"/>
              <a:t>Symmetric arthritis, present for at least 6 weeks </a:t>
            </a:r>
          </a:p>
          <a:p>
            <a:r>
              <a:rPr lang="en-US" dirty="0" smtClean="0"/>
              <a:t>Subcutaneous nodules in specific places </a:t>
            </a:r>
          </a:p>
          <a:p>
            <a:r>
              <a:rPr lang="en-US" dirty="0" smtClean="0">
                <a:hlinkClick r:id="rId4" action="ppaction://hlinkfile" tooltip="Rheumatoid factor"/>
              </a:rPr>
              <a:t>Rheumatoid factor</a:t>
            </a:r>
            <a:r>
              <a:rPr lang="en-US" dirty="0" smtClean="0"/>
              <a:t> at a level above the 95th percentile  (</a:t>
            </a:r>
            <a:r>
              <a:rPr lang="en-US" dirty="0" err="1" smtClean="0"/>
              <a:t>Note:a</a:t>
            </a:r>
            <a:r>
              <a:rPr lang="en-US" dirty="0" smtClean="0"/>
              <a:t> negative RF does not rule out disease because especially during first year of illness may be negative</a:t>
            </a:r>
            <a:r>
              <a:rPr lang="en-US" dirty="0" smtClean="0"/>
              <a:t>) only 80% with RA have +RF.</a:t>
            </a:r>
            <a:endParaRPr lang="en-US" dirty="0" smtClean="0"/>
          </a:p>
          <a:p>
            <a:r>
              <a:rPr lang="en-US" dirty="0" smtClean="0"/>
              <a:t>Radiological changes suggestive of joint erosion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 of RA </a:t>
            </a:r>
            <a:endParaRPr lang="en-US" dirty="0"/>
          </a:p>
        </p:txBody>
      </p:sp>
      <p:sp>
        <p:nvSpPr>
          <p:cNvPr id="3" name="Content Placeholder 2"/>
          <p:cNvSpPr>
            <a:spLocks noGrp="1"/>
          </p:cNvSpPr>
          <p:nvPr>
            <p:ph idx="1"/>
          </p:nvPr>
        </p:nvSpPr>
        <p:spPr>
          <a:xfrm>
            <a:off x="228600" y="1295400"/>
            <a:ext cx="8915400" cy="6583363"/>
          </a:xfrm>
        </p:spPr>
        <p:txBody>
          <a:bodyPr>
            <a:normAutofit/>
          </a:bodyPr>
          <a:lstStyle/>
          <a:p>
            <a:pPr fontAlgn="t"/>
            <a:r>
              <a:rPr lang="en-US" dirty="0" smtClean="0"/>
              <a:t> An Inappropriate immune response occurs  and plasma cells make </a:t>
            </a:r>
            <a:r>
              <a:rPr lang="en-US" dirty="0" err="1" smtClean="0"/>
              <a:t>Ig</a:t>
            </a:r>
            <a:r>
              <a:rPr lang="en-US" dirty="0" smtClean="0"/>
              <a:t> M and </a:t>
            </a:r>
            <a:r>
              <a:rPr lang="en-US" dirty="0" err="1" smtClean="0"/>
              <a:t>IgG</a:t>
            </a:r>
            <a:r>
              <a:rPr lang="en-US" dirty="0" smtClean="0"/>
              <a:t>  antibodies to </a:t>
            </a:r>
            <a:r>
              <a:rPr lang="en-US" dirty="0" err="1" smtClean="0"/>
              <a:t>citrullinated</a:t>
            </a:r>
            <a:r>
              <a:rPr lang="en-US" dirty="0" smtClean="0"/>
              <a:t> peptides (ACPA) and </a:t>
            </a:r>
            <a:r>
              <a:rPr lang="en-US" dirty="0" smtClean="0"/>
              <a:t>RF </a:t>
            </a:r>
            <a:r>
              <a:rPr lang="en-US" dirty="0" err="1" smtClean="0"/>
              <a:t>Ig</a:t>
            </a:r>
            <a:r>
              <a:rPr lang="en-US" dirty="0" smtClean="0"/>
              <a:t> M against   ___________. </a:t>
            </a:r>
            <a:endParaRPr lang="en-US" dirty="0" smtClean="0"/>
          </a:p>
          <a:p>
            <a:pPr fontAlgn="t"/>
            <a:r>
              <a:rPr lang="en-US" dirty="0" smtClean="0"/>
              <a:t>Macrophages activated  through </a:t>
            </a:r>
            <a:r>
              <a:rPr lang="en-US" dirty="0" err="1" smtClean="0"/>
              <a:t>Fc</a:t>
            </a:r>
            <a:r>
              <a:rPr lang="en-US" dirty="0" smtClean="0"/>
              <a:t> receptor  and complement  causing the inflammatory response with </a:t>
            </a:r>
            <a:r>
              <a:rPr lang="en-US" dirty="0" smtClean="0">
                <a:solidFill>
                  <a:schemeClr val="accent2">
                    <a:lumMod val="60000"/>
                    <a:lumOff val="40000"/>
                  </a:schemeClr>
                </a:solidFill>
              </a:rPr>
              <a:t>TNF alpha and IL- 1. </a:t>
            </a:r>
          </a:p>
          <a:p>
            <a:pPr fontAlgn="t"/>
            <a:r>
              <a:rPr lang="en-US" dirty="0" err="1" smtClean="0"/>
              <a:t>Inflamming</a:t>
            </a:r>
            <a:r>
              <a:rPr lang="en-US" dirty="0" smtClean="0"/>
              <a:t> </a:t>
            </a:r>
            <a:r>
              <a:rPr lang="en-US" dirty="0" smtClean="0"/>
              <a:t>the </a:t>
            </a:r>
            <a:r>
              <a:rPr lang="en-US" dirty="0" err="1" smtClean="0"/>
              <a:t>synovium</a:t>
            </a:r>
            <a:r>
              <a:rPr lang="en-US" dirty="0" smtClean="0"/>
              <a:t>, edema develops, and </a:t>
            </a:r>
            <a:r>
              <a:rPr lang="en-US" dirty="0" err="1" smtClean="0"/>
              <a:t>vasodilation</a:t>
            </a:r>
            <a:r>
              <a:rPr lang="en-US" dirty="0" smtClean="0"/>
              <a:t> allows T cells to aggregate. </a:t>
            </a:r>
          </a:p>
          <a:p>
            <a:pPr fontAlgn="t"/>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 of RA </a:t>
            </a:r>
            <a:endParaRPr lang="en-US" dirty="0"/>
          </a:p>
        </p:txBody>
      </p:sp>
      <p:sp>
        <p:nvSpPr>
          <p:cNvPr id="3" name="Content Placeholder 2"/>
          <p:cNvSpPr>
            <a:spLocks noGrp="1"/>
          </p:cNvSpPr>
          <p:nvPr>
            <p:ph idx="1"/>
          </p:nvPr>
        </p:nvSpPr>
        <p:spPr>
          <a:xfrm>
            <a:off x="304800" y="1447800"/>
            <a:ext cx="4572000" cy="4572000"/>
          </a:xfrm>
        </p:spPr>
        <p:txBody>
          <a:bodyPr>
            <a:normAutofit fontScale="77500" lnSpcReduction="20000"/>
          </a:bodyPr>
          <a:lstStyle/>
          <a:p>
            <a:pPr fontAlgn="t"/>
            <a:r>
              <a:rPr lang="en-US" dirty="0" smtClean="0"/>
              <a:t>Synovial macrophages and </a:t>
            </a:r>
            <a:r>
              <a:rPr lang="en-US" dirty="0" err="1" smtClean="0"/>
              <a:t>dendritic</a:t>
            </a:r>
            <a:r>
              <a:rPr lang="en-US" dirty="0" smtClean="0"/>
              <a:t> cells (as antigen presenting cells) by expressing MHC class II molecules,-&gt; local immune reaction </a:t>
            </a:r>
          </a:p>
          <a:p>
            <a:pPr fontAlgn="t"/>
            <a:r>
              <a:rPr lang="en-US" dirty="0" smtClean="0"/>
              <a:t> Formation of granulation tissue at the edges of the synovial lining (</a:t>
            </a:r>
            <a:r>
              <a:rPr lang="en-US" dirty="0" err="1" smtClean="0">
                <a:hlinkClick r:id="rId3" action="ppaction://hlinkfile" tooltip="Pannus"/>
              </a:rPr>
              <a:t>pannus</a:t>
            </a:r>
            <a:r>
              <a:rPr lang="en-US" dirty="0" smtClean="0"/>
              <a:t>) </a:t>
            </a:r>
          </a:p>
          <a:p>
            <a:pPr fontAlgn="t"/>
            <a:r>
              <a:rPr lang="en-US" dirty="0" smtClean="0"/>
              <a:t>Angiogenesis and production of enzymes  cause tissue damage.  </a:t>
            </a:r>
          </a:p>
          <a:p>
            <a:pPr fontAlgn="t"/>
            <a:r>
              <a:rPr lang="en-US" dirty="0" err="1" smtClean="0"/>
              <a:t>Synovium</a:t>
            </a:r>
            <a:r>
              <a:rPr lang="en-US" dirty="0" smtClean="0"/>
              <a:t> thickens and cartilage and bone is damaged destroying the joint. </a:t>
            </a:r>
          </a:p>
        </p:txBody>
      </p:sp>
      <p:pic>
        <p:nvPicPr>
          <p:cNvPr id="78850" name="Picture 2" descr="http://services.epnet.com/GetImage.aspx/getImage.aspx?ImageIID=2554"/>
          <p:cNvPicPr>
            <a:picLocks noChangeAspect="1" noChangeArrowheads="1"/>
          </p:cNvPicPr>
          <p:nvPr/>
        </p:nvPicPr>
        <p:blipFill>
          <a:blip r:embed="rId4"/>
          <a:srcRect/>
          <a:stretch>
            <a:fillRect/>
          </a:stretch>
        </p:blipFill>
        <p:spPr bwMode="auto">
          <a:xfrm>
            <a:off x="4648200" y="1905000"/>
            <a:ext cx="3972560" cy="2590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554162"/>
          </a:xfrm>
        </p:spPr>
        <p:txBody>
          <a:bodyPr>
            <a:normAutofit fontScale="90000"/>
          </a:bodyPr>
          <a:lstStyle/>
          <a:p>
            <a:r>
              <a:rPr lang="en-US" dirty="0" smtClean="0"/>
              <a:t>Treat Early - Joint damage from RA can begin to occur </a:t>
            </a:r>
            <a:r>
              <a:rPr lang="en-US" dirty="0" smtClean="0">
                <a:solidFill>
                  <a:schemeClr val="accent2">
                    <a:lumMod val="60000"/>
                    <a:lumOff val="40000"/>
                  </a:schemeClr>
                </a:solidFill>
              </a:rPr>
              <a:t>within the first 12 mo</a:t>
            </a:r>
            <a:r>
              <a:rPr lang="en-US" dirty="0" smtClean="0"/>
              <a:t>.  </a:t>
            </a:r>
            <a:endParaRPr lang="en-US" dirty="0"/>
          </a:p>
        </p:txBody>
      </p:sp>
      <p:sp>
        <p:nvSpPr>
          <p:cNvPr id="3" name="Content Placeholder 2"/>
          <p:cNvSpPr>
            <a:spLocks noGrp="1"/>
          </p:cNvSpPr>
          <p:nvPr>
            <p:ph idx="1"/>
          </p:nvPr>
        </p:nvSpPr>
        <p:spPr>
          <a:xfrm>
            <a:off x="609600" y="1905000"/>
            <a:ext cx="8229600" cy="4724400"/>
          </a:xfrm>
        </p:spPr>
        <p:txBody>
          <a:bodyPr>
            <a:normAutofit/>
          </a:bodyPr>
          <a:lstStyle/>
          <a:p>
            <a:pPr fontAlgn="t"/>
            <a:r>
              <a:rPr lang="en-US" dirty="0" smtClean="0"/>
              <a:t>Symptomatic - </a:t>
            </a:r>
            <a:r>
              <a:rPr lang="en-US" dirty="0" smtClean="0"/>
              <a:t>Anti-</a:t>
            </a:r>
            <a:r>
              <a:rPr lang="en-US" dirty="0" err="1" smtClean="0"/>
              <a:t>inflammatories</a:t>
            </a:r>
            <a:r>
              <a:rPr lang="en-US" dirty="0" smtClean="0"/>
              <a:t> </a:t>
            </a:r>
            <a:r>
              <a:rPr lang="en-US" dirty="0" smtClean="0"/>
              <a:t>and analgesics improve pain and stiffness but  </a:t>
            </a:r>
            <a:r>
              <a:rPr lang="en-US" u="sng" dirty="0" smtClean="0"/>
              <a:t>do not prevent </a:t>
            </a:r>
            <a:r>
              <a:rPr lang="en-US" dirty="0" smtClean="0"/>
              <a:t>joint damage or slow the disease progression.</a:t>
            </a:r>
          </a:p>
          <a:p>
            <a:pPr fontAlgn="t"/>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 Destruction – DMARDs</a:t>
            </a:r>
            <a:br>
              <a:rPr lang="en-US" dirty="0" smtClean="0"/>
            </a:br>
            <a:endParaRPr lang="en-US" dirty="0"/>
          </a:p>
        </p:txBody>
      </p:sp>
      <p:sp>
        <p:nvSpPr>
          <p:cNvPr id="3" name="Content Placeholder 2"/>
          <p:cNvSpPr>
            <a:spLocks noGrp="1"/>
          </p:cNvSpPr>
          <p:nvPr>
            <p:ph idx="1"/>
          </p:nvPr>
        </p:nvSpPr>
        <p:spPr>
          <a:xfrm>
            <a:off x="457200" y="1143000"/>
            <a:ext cx="8229600" cy="5410200"/>
          </a:xfrm>
        </p:spPr>
        <p:txBody>
          <a:bodyPr>
            <a:normAutofit fontScale="92500"/>
          </a:bodyPr>
          <a:lstStyle/>
          <a:p>
            <a:pPr lvl="1"/>
            <a:r>
              <a:rPr lang="en-US" dirty="0" smtClean="0"/>
              <a:t>Chemically </a:t>
            </a:r>
            <a:r>
              <a:rPr lang="en-US" dirty="0" err="1" smtClean="0"/>
              <a:t>synthesised</a:t>
            </a:r>
            <a:r>
              <a:rPr lang="en-US" dirty="0" smtClean="0"/>
              <a:t> </a:t>
            </a:r>
            <a:r>
              <a:rPr lang="en-US" dirty="0" smtClean="0"/>
              <a:t>: </a:t>
            </a:r>
            <a:r>
              <a:rPr lang="en-US" dirty="0" err="1" smtClean="0">
                <a:hlinkClick r:id="rId3" action="ppaction://hlinkfile" tooltip="Azathioprine"/>
              </a:rPr>
              <a:t>azathioprine</a:t>
            </a:r>
            <a:r>
              <a:rPr lang="en-US" dirty="0" smtClean="0"/>
              <a:t> , </a:t>
            </a:r>
            <a:r>
              <a:rPr lang="en-US" dirty="0" err="1" smtClean="0">
                <a:hlinkClick r:id="rId4" action="ppaction://hlinkfile" tooltip="Ciclosporin"/>
              </a:rPr>
              <a:t>ciclosporin</a:t>
            </a:r>
            <a:r>
              <a:rPr lang="en-US" dirty="0" smtClean="0"/>
              <a:t> (cyclosporine A) , </a:t>
            </a:r>
            <a:r>
              <a:rPr lang="en-US" dirty="0" smtClean="0">
                <a:hlinkClick r:id="rId5" action="ppaction://hlinkfile" tooltip="D-penicillamine"/>
              </a:rPr>
              <a:t>D-</a:t>
            </a:r>
            <a:r>
              <a:rPr lang="en-US" dirty="0" err="1" smtClean="0">
                <a:hlinkClick r:id="rId5" action="ppaction://hlinkfile" tooltip="D-penicillamine"/>
              </a:rPr>
              <a:t>penicillamine</a:t>
            </a:r>
            <a:r>
              <a:rPr lang="en-US" dirty="0" smtClean="0"/>
              <a:t> , </a:t>
            </a:r>
            <a:r>
              <a:rPr lang="en-US" dirty="0" smtClean="0">
                <a:hlinkClick r:id="rId6" action="ppaction://hlinkfile" tooltip="Gold salts"/>
              </a:rPr>
              <a:t>gold salts</a:t>
            </a:r>
            <a:r>
              <a:rPr lang="en-US" dirty="0" smtClean="0"/>
              <a:t>, </a:t>
            </a:r>
            <a:r>
              <a:rPr lang="en-US" dirty="0" err="1" smtClean="0">
                <a:hlinkClick r:id="rId7" action="ppaction://hlinkfile" tooltip="Hydroxychloroquine"/>
              </a:rPr>
              <a:t>hydroxychloroquine</a:t>
            </a:r>
            <a:r>
              <a:rPr lang="en-US" dirty="0" smtClean="0"/>
              <a:t> , </a:t>
            </a:r>
            <a:r>
              <a:rPr lang="en-US" dirty="0" err="1" smtClean="0">
                <a:hlinkClick r:id="rId8" action="ppaction://hlinkfile" tooltip="Leflunomide"/>
              </a:rPr>
              <a:t>leflunomide</a:t>
            </a:r>
            <a:r>
              <a:rPr lang="en-US" dirty="0" smtClean="0"/>
              <a:t> , </a:t>
            </a:r>
            <a:r>
              <a:rPr lang="en-US" dirty="0" err="1" smtClean="0">
                <a:hlinkClick r:id="rId9" action="ppaction://hlinkfile" tooltip="Methotrexate"/>
              </a:rPr>
              <a:t>methotrexate</a:t>
            </a:r>
            <a:r>
              <a:rPr lang="en-US" dirty="0" smtClean="0">
                <a:hlinkClick r:id="rId9" action="ppaction://hlinkfile" tooltip="Methotrexate"/>
              </a:rPr>
              <a:t> (MTX)</a:t>
            </a:r>
            <a:r>
              <a:rPr lang="en-US" dirty="0" smtClean="0"/>
              <a:t> , </a:t>
            </a:r>
            <a:r>
              <a:rPr lang="en-US" dirty="0" err="1" smtClean="0">
                <a:hlinkClick r:id="rId10" action="ppaction://hlinkfile" tooltip="Minocycline"/>
              </a:rPr>
              <a:t>minocycline</a:t>
            </a:r>
            <a:r>
              <a:rPr lang="en-US" dirty="0" smtClean="0"/>
              <a:t> , </a:t>
            </a:r>
            <a:r>
              <a:rPr lang="en-US" dirty="0" err="1" smtClean="0">
                <a:hlinkClick r:id="rId11" action="ppaction://hlinkfile" tooltip="Sulfasalazine"/>
              </a:rPr>
              <a:t>sulfasalazine</a:t>
            </a:r>
            <a:r>
              <a:rPr lang="en-US" dirty="0" smtClean="0"/>
              <a:t> (SSZ) </a:t>
            </a:r>
          </a:p>
          <a:p>
            <a:pPr lvl="1"/>
            <a:r>
              <a:rPr lang="en-US" dirty="0" err="1" smtClean="0"/>
              <a:t>Cytotoxic</a:t>
            </a:r>
            <a:r>
              <a:rPr lang="en-US" dirty="0" smtClean="0"/>
              <a:t> drugs: </a:t>
            </a:r>
            <a:r>
              <a:rPr lang="en-US" dirty="0" err="1" smtClean="0">
                <a:hlinkClick r:id="rId12" action="ppaction://hlinkfile" tooltip="Cyclophosphamide"/>
              </a:rPr>
              <a:t>Cyclophosphamide</a:t>
            </a:r>
            <a:r>
              <a:rPr lang="en-US" dirty="0" smtClean="0"/>
              <a:t> </a:t>
            </a:r>
          </a:p>
          <a:p>
            <a:pPr lvl="1"/>
            <a:r>
              <a:rPr lang="en-US" dirty="0" smtClean="0"/>
              <a:t>Biological agents (biologics) :</a:t>
            </a:r>
            <a:r>
              <a:rPr lang="en-US" dirty="0" smtClean="0">
                <a:hlinkClick r:id="rId13" action="ppaction://hlinkfile" tooltip="Tumor necrosis factor alpha"/>
              </a:rPr>
              <a:t>tumor necrosis factor alpha</a:t>
            </a:r>
            <a:r>
              <a:rPr lang="en-US" dirty="0" smtClean="0"/>
              <a:t> (TNF</a:t>
            </a:r>
            <a:r>
              <a:rPr lang="el-GR" dirty="0" smtClean="0"/>
              <a:t>α) </a:t>
            </a:r>
            <a:r>
              <a:rPr lang="en-US" dirty="0" smtClean="0"/>
              <a:t>blockers - </a:t>
            </a:r>
            <a:r>
              <a:rPr lang="en-US" dirty="0" err="1" smtClean="0">
                <a:hlinkClick r:id="rId14" action="ppaction://hlinkfile" tooltip="Etanercept"/>
              </a:rPr>
              <a:t>etanercept</a:t>
            </a:r>
            <a:r>
              <a:rPr lang="en-US" dirty="0" smtClean="0"/>
              <a:t> (</a:t>
            </a:r>
            <a:r>
              <a:rPr lang="en-US" dirty="0" err="1" smtClean="0"/>
              <a:t>Enbrel</a:t>
            </a:r>
            <a:r>
              <a:rPr lang="en-US" dirty="0" smtClean="0"/>
              <a:t>), </a:t>
            </a:r>
            <a:r>
              <a:rPr lang="en-US" dirty="0" err="1" smtClean="0">
                <a:hlinkClick r:id="rId15" action="ppaction://hlinkfile" tooltip="Infliximab"/>
              </a:rPr>
              <a:t>infliximab</a:t>
            </a:r>
            <a:r>
              <a:rPr lang="en-US" dirty="0" smtClean="0"/>
              <a:t> (</a:t>
            </a:r>
            <a:r>
              <a:rPr lang="en-US" dirty="0" err="1" smtClean="0"/>
              <a:t>Remicade</a:t>
            </a:r>
            <a:r>
              <a:rPr lang="en-US" dirty="0" smtClean="0"/>
              <a:t>), </a:t>
            </a:r>
            <a:r>
              <a:rPr lang="en-US" dirty="0" err="1" smtClean="0">
                <a:hlinkClick r:id="rId16" action="ppaction://hlinkfile" tooltip="Adalimumab"/>
              </a:rPr>
              <a:t>adalimumab</a:t>
            </a:r>
            <a:r>
              <a:rPr lang="en-US" dirty="0" smtClean="0"/>
              <a:t> (</a:t>
            </a:r>
            <a:r>
              <a:rPr lang="en-US" dirty="0" err="1" smtClean="0"/>
              <a:t>Humira</a:t>
            </a:r>
            <a:r>
              <a:rPr lang="en-US" dirty="0" smtClean="0"/>
              <a:t>) </a:t>
            </a:r>
            <a:r>
              <a:rPr lang="en-US" dirty="0" smtClean="0">
                <a:hlinkClick r:id="rId17" action="ppaction://hlinkfile" tooltip="Interleukin 1"/>
              </a:rPr>
              <a:t>Interleukin 1</a:t>
            </a:r>
            <a:r>
              <a:rPr lang="en-US" dirty="0" smtClean="0"/>
              <a:t> (IL-1) blockers - </a:t>
            </a:r>
            <a:r>
              <a:rPr lang="en-US" dirty="0" err="1" smtClean="0">
                <a:hlinkClick r:id="rId18" action="ppaction://hlinkfile" tooltip="Anakinra"/>
              </a:rPr>
              <a:t>anakinra</a:t>
            </a:r>
            <a:r>
              <a:rPr lang="en-US" dirty="0" smtClean="0"/>
              <a:t> (</a:t>
            </a:r>
            <a:r>
              <a:rPr lang="en-US" dirty="0" err="1" smtClean="0"/>
              <a:t>Kineret</a:t>
            </a:r>
            <a:r>
              <a:rPr lang="en-US" dirty="0" smtClean="0"/>
              <a:t>) </a:t>
            </a:r>
            <a:r>
              <a:rPr lang="en-US" dirty="0" smtClean="0">
                <a:hlinkClick r:id="rId19" action="ppaction://hlinkfile" tooltip="Monoclonal antibody"/>
              </a:rPr>
              <a:t>monoclonal antibodies</a:t>
            </a:r>
            <a:r>
              <a:rPr lang="en-US" dirty="0" smtClean="0"/>
              <a:t> against </a:t>
            </a:r>
            <a:r>
              <a:rPr lang="en-US" dirty="0" smtClean="0">
                <a:hlinkClick r:id="rId20" action="ppaction://hlinkfile" tooltip="B cell"/>
              </a:rPr>
              <a:t>B cells</a:t>
            </a:r>
            <a:r>
              <a:rPr lang="en-US" dirty="0" smtClean="0"/>
              <a:t> - </a:t>
            </a:r>
            <a:r>
              <a:rPr lang="en-US" dirty="0" err="1" smtClean="0">
                <a:hlinkClick r:id="rId21" action="ppaction://hlinkfile" tooltip="Rituximab"/>
              </a:rPr>
              <a:t>rituximab</a:t>
            </a:r>
            <a:r>
              <a:rPr lang="en-US" dirty="0" smtClean="0"/>
              <a:t> (</a:t>
            </a:r>
            <a:r>
              <a:rPr lang="en-US" dirty="0" err="1" smtClean="0"/>
              <a:t>Rituxan</a:t>
            </a:r>
            <a:r>
              <a:rPr lang="en-US" dirty="0" smtClean="0"/>
              <a:t>)</a:t>
            </a:r>
            <a:r>
              <a:rPr lang="en-US" baseline="30000" dirty="0" smtClean="0">
                <a:hlinkClick r:id="rId22" action="ppaction://hlinkfile"/>
              </a:rPr>
              <a:t>[25]</a:t>
            </a:r>
            <a:r>
              <a:rPr lang="en-US" dirty="0" smtClean="0"/>
              <a:t> </a:t>
            </a:r>
            <a:r>
              <a:rPr lang="en-US" dirty="0" smtClean="0">
                <a:hlinkClick r:id="rId23" action="ppaction://hlinkfile" tooltip="T cell"/>
              </a:rPr>
              <a:t>T cell</a:t>
            </a:r>
            <a:r>
              <a:rPr lang="en-US" dirty="0" smtClean="0"/>
              <a:t> </a:t>
            </a:r>
            <a:r>
              <a:rPr lang="en-US" dirty="0" err="1" smtClean="0"/>
              <a:t>costimulation</a:t>
            </a:r>
            <a:r>
              <a:rPr lang="en-US" dirty="0" smtClean="0"/>
              <a:t> blocker - </a:t>
            </a:r>
            <a:r>
              <a:rPr lang="en-US" dirty="0" err="1" smtClean="0">
                <a:hlinkClick r:id="rId24" action="ppaction://hlinkfile" tooltip="Abatacept"/>
              </a:rPr>
              <a:t>abatacept</a:t>
            </a:r>
            <a:r>
              <a:rPr lang="en-US" dirty="0" smtClean="0"/>
              <a:t> (</a:t>
            </a:r>
            <a:r>
              <a:rPr lang="en-US" dirty="0" err="1" smtClean="0"/>
              <a:t>Orencia</a:t>
            </a:r>
            <a:r>
              <a:rPr lang="en-US" dirty="0" smtClean="0"/>
              <a:t>) </a:t>
            </a:r>
            <a:r>
              <a:rPr lang="en-US" dirty="0" smtClean="0">
                <a:hlinkClick r:id="rId25" action="ppaction://hlinkfile" tooltip="Interleukin 6"/>
              </a:rPr>
              <a:t>Interleukin 6</a:t>
            </a:r>
            <a:r>
              <a:rPr lang="en-US" dirty="0" smtClean="0"/>
              <a:t> (IL-6) blockers - </a:t>
            </a:r>
            <a:r>
              <a:rPr lang="en-US" dirty="0" err="1" smtClean="0">
                <a:hlinkClick r:id="rId26" action="ppaction://hlinkfile" tooltip="Tocilizumab"/>
              </a:rPr>
              <a:t>tocilizumab</a:t>
            </a:r>
            <a:r>
              <a:rPr lang="en-US" dirty="0" smtClean="0"/>
              <a:t> (an anti-IL-6 receptor antibody) (</a:t>
            </a:r>
            <a:r>
              <a:rPr lang="en-US" dirty="0" err="1" smtClean="0"/>
              <a:t>RoActemra</a:t>
            </a:r>
            <a:r>
              <a:rPr lang="en-US" dirty="0" smtClean="0"/>
              <a:t>, </a:t>
            </a:r>
            <a:r>
              <a:rPr lang="en-US" dirty="0" err="1" smtClean="0"/>
              <a:t>Actemra</a:t>
            </a:r>
            <a:r>
              <a:rPr lang="en-US" dirty="0" smtClean="0"/>
              <a:t>) </a:t>
            </a:r>
          </a:p>
          <a:p>
            <a:pPr lvl="1"/>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an ANA Positive test </a:t>
            </a:r>
            <a:endParaRPr lang="en-US" dirty="0"/>
          </a:p>
        </p:txBody>
      </p:sp>
      <p:sp>
        <p:nvSpPr>
          <p:cNvPr id="3" name="Content Placeholder 2"/>
          <p:cNvSpPr>
            <a:spLocks noGrp="1"/>
          </p:cNvSpPr>
          <p:nvPr>
            <p:ph idx="1"/>
          </p:nvPr>
        </p:nvSpPr>
        <p:spPr/>
        <p:txBody>
          <a:bodyPr>
            <a:normAutofit/>
          </a:bodyPr>
          <a:lstStyle/>
          <a:p>
            <a:r>
              <a:rPr lang="en-US" dirty="0" smtClean="0"/>
              <a:t>Other autoimmune disease</a:t>
            </a:r>
          </a:p>
          <a:p>
            <a:r>
              <a:rPr lang="en-US" dirty="0" smtClean="0"/>
              <a:t>Normal variant </a:t>
            </a:r>
          </a:p>
          <a:p>
            <a:r>
              <a:rPr lang="en-US" dirty="0" smtClean="0"/>
              <a:t>Medications associated with Drug induced lupus</a:t>
            </a:r>
          </a:p>
          <a:p>
            <a:pPr lvl="1"/>
            <a:r>
              <a:rPr lang="en-US" dirty="0" err="1" smtClean="0"/>
              <a:t>Procainamide</a:t>
            </a:r>
            <a:endParaRPr lang="en-US" dirty="0" smtClean="0"/>
          </a:p>
          <a:p>
            <a:pPr lvl="1"/>
            <a:r>
              <a:rPr lang="en-US" dirty="0" err="1" smtClean="0"/>
              <a:t>Quinidine</a:t>
            </a:r>
            <a:r>
              <a:rPr lang="en-US" dirty="0" smtClean="0"/>
              <a:t> </a:t>
            </a:r>
          </a:p>
          <a:p>
            <a:pPr lvl="1"/>
            <a:r>
              <a:rPr lang="en-US" dirty="0" err="1" smtClean="0"/>
              <a:t>Hydralazine</a:t>
            </a:r>
            <a:endParaRPr lang="en-US" dirty="0" smtClean="0"/>
          </a:p>
          <a:p>
            <a:pPr lvl="1"/>
            <a:r>
              <a:rPr lang="en-US" dirty="0" err="1" smtClean="0"/>
              <a:t>Phenytoin</a:t>
            </a:r>
            <a:r>
              <a:rPr lang="en-US" dirty="0" smtClean="0"/>
              <a:t> </a:t>
            </a:r>
          </a:p>
          <a:p>
            <a:pPr lvl="1">
              <a:buNone/>
            </a:pPr>
            <a:r>
              <a:rPr lang="en-US" dirty="0" smtClean="0"/>
              <a:t>Anti- </a:t>
            </a:r>
            <a:r>
              <a:rPr lang="en-US" dirty="0" err="1" smtClean="0"/>
              <a:t>histone</a:t>
            </a:r>
            <a:r>
              <a:rPr lang="en-US" dirty="0" smtClean="0"/>
              <a:t> antibodies in Drug induced.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Seronegative</a:t>
            </a:r>
            <a:r>
              <a:rPr lang="en-US" dirty="0" smtClean="0"/>
              <a:t> </a:t>
            </a:r>
            <a:r>
              <a:rPr lang="en-US" dirty="0" err="1" smtClean="0"/>
              <a:t>Spondyloarthropathy</a:t>
            </a:r>
            <a:r>
              <a:rPr lang="en-US" dirty="0" smtClean="0"/>
              <a:t> </a:t>
            </a:r>
            <a:endParaRPr lang="en-US" dirty="0"/>
          </a:p>
        </p:txBody>
      </p:sp>
      <p:sp>
        <p:nvSpPr>
          <p:cNvPr id="3" name="Content Placeholder 2"/>
          <p:cNvSpPr>
            <a:spLocks noGrp="1"/>
          </p:cNvSpPr>
          <p:nvPr>
            <p:ph idx="1"/>
          </p:nvPr>
        </p:nvSpPr>
        <p:spPr>
          <a:xfrm>
            <a:off x="457200" y="1600200"/>
            <a:ext cx="7620000" cy="4724400"/>
          </a:xfrm>
        </p:spPr>
        <p:txBody>
          <a:bodyPr>
            <a:normAutofit/>
          </a:bodyPr>
          <a:lstStyle/>
          <a:p>
            <a:pPr>
              <a:buNone/>
            </a:pPr>
            <a:r>
              <a:rPr lang="en-US" dirty="0" smtClean="0"/>
              <a:t>Types include:</a:t>
            </a:r>
          </a:p>
          <a:p>
            <a:r>
              <a:rPr lang="en-US" dirty="0" err="1" smtClean="0">
                <a:hlinkClick r:id="rId3" action="ppaction://hlinkfile" tooltip="Ankylosing spondylitis"/>
              </a:rPr>
              <a:t>ankylosing</a:t>
            </a:r>
            <a:r>
              <a:rPr lang="en-US" dirty="0" smtClean="0">
                <a:hlinkClick r:id="rId3" action="ppaction://hlinkfile" tooltip="Ankylosing spondylitis"/>
              </a:rPr>
              <a:t> </a:t>
            </a:r>
            <a:r>
              <a:rPr lang="en-US" dirty="0" err="1" smtClean="0">
                <a:hlinkClick r:id="rId3" action="ppaction://hlinkfile" tooltip="Ankylosing spondylitis"/>
              </a:rPr>
              <a:t>spondylitis</a:t>
            </a:r>
            <a:r>
              <a:rPr lang="en-US" dirty="0" smtClean="0"/>
              <a:t> </a:t>
            </a:r>
          </a:p>
          <a:p>
            <a:r>
              <a:rPr lang="en-US" dirty="0" smtClean="0">
                <a:hlinkClick r:id="rId4" action="ppaction://hlinkfile" tooltip="Psoriatic arthritis"/>
              </a:rPr>
              <a:t>psoriatic arthritis</a:t>
            </a:r>
            <a:r>
              <a:rPr lang="en-US" dirty="0" smtClean="0"/>
              <a:t> </a:t>
            </a:r>
          </a:p>
          <a:p>
            <a:r>
              <a:rPr lang="en-US" dirty="0" smtClean="0">
                <a:hlinkClick r:id="rId5" action="ppaction://hlinkfile" tooltip="Reiter's disease"/>
              </a:rPr>
              <a:t>Reiter's disease</a:t>
            </a:r>
            <a:r>
              <a:rPr lang="en-US" dirty="0" smtClean="0"/>
              <a:t>  and </a:t>
            </a:r>
            <a:r>
              <a:rPr lang="en-US" dirty="0" err="1" smtClean="0">
                <a:hlinkClick r:id="rId6" action="ppaction://hlinkfile" tooltip="Enteropathic spondylitis (page does not exist)"/>
              </a:rPr>
              <a:t>enteropathic</a:t>
            </a:r>
            <a:r>
              <a:rPr lang="en-US" dirty="0" smtClean="0">
                <a:hlinkClick r:id="rId6" action="ppaction://hlinkfile" tooltip="Enteropathic spondylitis (page does not exist)"/>
              </a:rPr>
              <a:t> </a:t>
            </a:r>
            <a:r>
              <a:rPr lang="en-US" dirty="0" err="1" smtClean="0">
                <a:hlinkClick r:id="rId6" action="ppaction://hlinkfile" tooltip="Enteropathic spondylitis (page does not exist)"/>
              </a:rPr>
              <a:t>spondylitis</a:t>
            </a:r>
            <a:r>
              <a:rPr lang="en-US" dirty="0" smtClean="0"/>
              <a:t> </a:t>
            </a:r>
          </a:p>
          <a:p>
            <a:r>
              <a:rPr lang="en-US" dirty="0" smtClean="0">
                <a:hlinkClick r:id="rId7" action="ppaction://hlinkfile" tooltip="Undifferentiated spondyloarthropathy (page does not exist)"/>
              </a:rPr>
              <a:t>undifferentiated </a:t>
            </a:r>
            <a:r>
              <a:rPr lang="en-US" dirty="0" err="1" smtClean="0">
                <a:hlinkClick r:id="rId7" action="ppaction://hlinkfile" tooltip="Undifferentiated spondyloarthropathy (page does not exist)"/>
              </a:rPr>
              <a:t>spondyloarthropathy</a:t>
            </a:r>
            <a:r>
              <a:rPr lang="en-US" dirty="0" smtClean="0"/>
              <a:t> </a:t>
            </a:r>
          </a:p>
          <a:p>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Seronegative</a:t>
            </a:r>
            <a:r>
              <a:rPr lang="en-US" dirty="0" smtClean="0"/>
              <a:t> </a:t>
            </a:r>
            <a:r>
              <a:rPr lang="en-US" dirty="0" err="1" smtClean="0"/>
              <a:t>Spondyloarthropathy</a:t>
            </a:r>
            <a:r>
              <a:rPr lang="en-US" dirty="0" smtClean="0"/>
              <a:t> </a:t>
            </a:r>
            <a:endParaRPr lang="en-US" dirty="0"/>
          </a:p>
        </p:txBody>
      </p:sp>
      <p:sp>
        <p:nvSpPr>
          <p:cNvPr id="3" name="Content Placeholder 2"/>
          <p:cNvSpPr>
            <a:spLocks noGrp="1"/>
          </p:cNvSpPr>
          <p:nvPr>
            <p:ph idx="1"/>
          </p:nvPr>
        </p:nvSpPr>
        <p:spPr>
          <a:xfrm>
            <a:off x="457200" y="1600200"/>
            <a:ext cx="7620000" cy="4724400"/>
          </a:xfrm>
        </p:spPr>
        <p:txBody>
          <a:bodyPr>
            <a:normAutofit/>
          </a:bodyPr>
          <a:lstStyle/>
          <a:p>
            <a:r>
              <a:rPr lang="en-US" dirty="0" smtClean="0"/>
              <a:t>They are in relation to HLA-B27</a:t>
            </a:r>
          </a:p>
          <a:p>
            <a:r>
              <a:rPr lang="en-US" dirty="0" err="1" smtClean="0">
                <a:hlinkClick r:id="rId3" action="ppaction://hlinkfile" tooltip="Sacroiliitis"/>
              </a:rPr>
              <a:t>sacroiliitis</a:t>
            </a:r>
            <a:r>
              <a:rPr lang="en-US" dirty="0" smtClean="0"/>
              <a:t> and </a:t>
            </a:r>
            <a:r>
              <a:rPr lang="en-US" dirty="0" err="1" smtClean="0">
                <a:hlinkClick r:id="rId4" action="ppaction://hlinkfile" tooltip="Spondylitis"/>
              </a:rPr>
              <a:t>spondylitis</a:t>
            </a:r>
            <a:r>
              <a:rPr lang="en-US" dirty="0" smtClean="0"/>
              <a:t> are present in them. </a:t>
            </a:r>
          </a:p>
          <a:p>
            <a:r>
              <a:rPr lang="en-US" dirty="0" err="1" smtClean="0"/>
              <a:t>Polyarthritis</a:t>
            </a:r>
            <a:r>
              <a:rPr lang="en-US" dirty="0" smtClean="0"/>
              <a:t> of large joints </a:t>
            </a:r>
          </a:p>
          <a:p>
            <a:r>
              <a:rPr lang="en-US" dirty="0" smtClean="0">
                <a:hlinkClick r:id="rId5" action="ppaction://hlinkfile" tooltip="Familial aggregation (page does not exist)"/>
              </a:rPr>
              <a:t>familial aggregation</a:t>
            </a:r>
            <a:r>
              <a:rPr lang="en-US" dirty="0" smtClean="0"/>
              <a:t> occurs </a:t>
            </a:r>
          </a:p>
          <a:p>
            <a:r>
              <a:rPr lang="en-US" dirty="0" smtClean="0">
                <a:hlinkClick r:id="rId6" action="ppaction://hlinkfile" tooltip="Overlap"/>
              </a:rPr>
              <a:t>Overlap</a:t>
            </a:r>
            <a:r>
              <a:rPr lang="en-US" dirty="0" smtClean="0"/>
              <a:t> is likely in them </a:t>
            </a:r>
          </a:p>
          <a:p>
            <a:r>
              <a:rPr lang="en-US" dirty="0" smtClean="0">
                <a:hlinkClick r:id="rId7" action="ppaction://hlinkfile" tooltip="Rheumatoid factor"/>
              </a:rPr>
              <a:t>rheumatoid factor</a:t>
            </a:r>
            <a:r>
              <a:rPr lang="en-US" dirty="0" smtClean="0"/>
              <a:t> is </a:t>
            </a:r>
            <a:r>
              <a:rPr lang="en-US" dirty="0" smtClean="0">
                <a:solidFill>
                  <a:schemeClr val="accent2">
                    <a:lumMod val="60000"/>
                    <a:lumOff val="40000"/>
                  </a:schemeClr>
                </a:solidFill>
              </a:rPr>
              <a:t>not present </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Arthritis </a:t>
            </a:r>
            <a:endParaRPr lang="en-US" dirty="0"/>
          </a:p>
        </p:txBody>
      </p:sp>
      <p:sp>
        <p:nvSpPr>
          <p:cNvPr id="3" name="Content Placeholder 2"/>
          <p:cNvSpPr>
            <a:spLocks noGrp="1"/>
          </p:cNvSpPr>
          <p:nvPr>
            <p:ph idx="1"/>
          </p:nvPr>
        </p:nvSpPr>
        <p:spPr>
          <a:xfrm>
            <a:off x="609600" y="1371600"/>
            <a:ext cx="8305800" cy="4800600"/>
          </a:xfrm>
        </p:spPr>
        <p:txBody>
          <a:bodyPr>
            <a:normAutofit lnSpcReduction="10000"/>
          </a:bodyPr>
          <a:lstStyle/>
          <a:p>
            <a:r>
              <a:rPr lang="en-US" dirty="0" smtClean="0"/>
              <a:t>Preceding Infection</a:t>
            </a:r>
          </a:p>
          <a:p>
            <a:pPr lvl="1"/>
            <a:r>
              <a:rPr lang="en-US" dirty="0" smtClean="0"/>
              <a:t>GU- Chlamydia, Gonorrhea, </a:t>
            </a:r>
            <a:r>
              <a:rPr lang="en-US" dirty="0" err="1" smtClean="0"/>
              <a:t>Ureaplasma</a:t>
            </a:r>
            <a:endParaRPr lang="en-US" dirty="0" smtClean="0"/>
          </a:p>
          <a:p>
            <a:pPr lvl="1"/>
            <a:r>
              <a:rPr lang="en-US" dirty="0" smtClean="0"/>
              <a:t>GI-  Salmonella, </a:t>
            </a:r>
            <a:r>
              <a:rPr lang="en-US" dirty="0" err="1" smtClean="0"/>
              <a:t>Shigella</a:t>
            </a:r>
            <a:r>
              <a:rPr lang="en-US" dirty="0" smtClean="0"/>
              <a:t>, </a:t>
            </a:r>
            <a:r>
              <a:rPr lang="en-US" dirty="0" err="1" smtClean="0"/>
              <a:t>Yersinia</a:t>
            </a:r>
            <a:r>
              <a:rPr lang="en-US" dirty="0" smtClean="0"/>
              <a:t>, Campylobacter </a:t>
            </a:r>
          </a:p>
          <a:p>
            <a:pPr lvl="1">
              <a:buNone/>
            </a:pPr>
            <a:endParaRPr lang="en-US" dirty="0" smtClean="0"/>
          </a:p>
          <a:p>
            <a:r>
              <a:rPr lang="en-US" dirty="0" smtClean="0"/>
              <a:t>Arthritis- 1-3 weeks later</a:t>
            </a:r>
          </a:p>
          <a:p>
            <a:r>
              <a:rPr lang="en-US" dirty="0" smtClean="0"/>
              <a:t>Culture the throat, cervix, and urethra and get stool studies </a:t>
            </a:r>
          </a:p>
          <a:p>
            <a:r>
              <a:rPr lang="en-US" dirty="0" smtClean="0"/>
              <a:t>Synovial Cultures- negative</a:t>
            </a:r>
          </a:p>
          <a:p>
            <a:r>
              <a:rPr lang="en-US" dirty="0" smtClean="0"/>
              <a:t>Possible autoimmune response / bacterial antigens in joints </a:t>
            </a:r>
          </a:p>
          <a:p>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Case 6 </a:t>
            </a:r>
            <a:endParaRPr lang="en-US" dirty="0"/>
          </a:p>
        </p:txBody>
      </p:sp>
      <p:sp>
        <p:nvSpPr>
          <p:cNvPr id="3" name="Content Placeholder 2"/>
          <p:cNvSpPr>
            <a:spLocks noGrp="1"/>
          </p:cNvSpPr>
          <p:nvPr>
            <p:ph idx="1"/>
          </p:nvPr>
        </p:nvSpPr>
        <p:spPr>
          <a:xfrm>
            <a:off x="381000" y="838200"/>
            <a:ext cx="6477000" cy="5287963"/>
          </a:xfrm>
        </p:spPr>
        <p:txBody>
          <a:bodyPr/>
          <a:lstStyle/>
          <a:p>
            <a:r>
              <a:rPr lang="en-US" dirty="0" smtClean="0"/>
              <a:t> King Henry the VIII who overweight,  probably diabetic and hypertensive, who just drank all night and ate a large meal complains of a pain that suddenly woke him up at night in his big toe.  He tries to kick you when you examine his toe and howls in pain. </a:t>
            </a:r>
            <a:endParaRPr lang="en-US" dirty="0"/>
          </a:p>
        </p:txBody>
      </p:sp>
      <p:pic>
        <p:nvPicPr>
          <p:cNvPr id="91138" name="Picture 2" descr="http://tbn1.google.com/images?q=tbn:OPD1wKmUhlLj9M:http://podiatry.files.wordpress.com/2006/12/gout1.jpg">
            <a:hlinkClick r:id="rId3"/>
          </p:cNvPr>
          <p:cNvPicPr>
            <a:picLocks noChangeAspect="1" noChangeArrowheads="1"/>
          </p:cNvPicPr>
          <p:nvPr/>
        </p:nvPicPr>
        <p:blipFill>
          <a:blip r:embed="rId4"/>
          <a:srcRect/>
          <a:stretch>
            <a:fillRect/>
          </a:stretch>
        </p:blipFill>
        <p:spPr bwMode="auto">
          <a:xfrm>
            <a:off x="5486400" y="4647061"/>
            <a:ext cx="2743200" cy="2210939"/>
          </a:xfrm>
          <a:prstGeom prst="rect">
            <a:avLst/>
          </a:prstGeom>
          <a:noFill/>
        </p:spPr>
      </p:pic>
      <p:pic>
        <p:nvPicPr>
          <p:cNvPr id="91140" name="Picture 4" descr="http://upload.wikimedia.org/wikipedia/commons/thumb/4/45/Henry-VIII-kingofengland_1491-1547.jpg/210px-Henry-VIII-kingofengland_1491-1547.jpg">
            <a:hlinkClick r:id="rId5" tooltip="Henry-VIII-kingofengland 1491-1547.jpg"/>
          </p:cNvPr>
          <p:cNvPicPr>
            <a:picLocks noChangeAspect="1" noChangeArrowheads="1"/>
          </p:cNvPicPr>
          <p:nvPr/>
        </p:nvPicPr>
        <p:blipFill>
          <a:blip r:embed="rId6"/>
          <a:srcRect/>
          <a:stretch>
            <a:fillRect/>
          </a:stretch>
        </p:blipFill>
        <p:spPr bwMode="auto">
          <a:xfrm>
            <a:off x="6781800" y="533400"/>
            <a:ext cx="2000250" cy="364807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an H and P, </a:t>
            </a:r>
            <a:endParaRPr lang="en-US" dirty="0"/>
          </a:p>
        </p:txBody>
      </p:sp>
      <p:sp>
        <p:nvSpPr>
          <p:cNvPr id="3" name="Content Placeholder 2"/>
          <p:cNvSpPr>
            <a:spLocks noGrp="1"/>
          </p:cNvSpPr>
          <p:nvPr>
            <p:ph idx="1"/>
          </p:nvPr>
        </p:nvSpPr>
        <p:spPr>
          <a:xfrm>
            <a:off x="457200" y="2332037"/>
            <a:ext cx="7467600" cy="4525963"/>
          </a:xfrm>
        </p:spPr>
        <p:txBody>
          <a:bodyPr/>
          <a:lstStyle/>
          <a:p>
            <a:r>
              <a:rPr lang="en-US" dirty="0" smtClean="0"/>
              <a:t>Get an X-ray</a:t>
            </a:r>
          </a:p>
          <a:p>
            <a:r>
              <a:rPr lang="en-US" dirty="0" smtClean="0"/>
              <a:t>Tap the Joint!</a:t>
            </a:r>
          </a:p>
          <a:p>
            <a:r>
              <a:rPr lang="en-US" dirty="0" smtClean="0"/>
              <a:t>Always have to consider a painful, </a:t>
            </a:r>
            <a:r>
              <a:rPr lang="en-US" dirty="0" smtClean="0"/>
              <a:t>inflamed </a:t>
            </a:r>
            <a:r>
              <a:rPr lang="en-US" dirty="0" smtClean="0"/>
              <a:t>joint infected until proven otherwise.  </a:t>
            </a:r>
          </a:p>
          <a:p>
            <a:r>
              <a:rPr lang="en-US" dirty="0" smtClean="0"/>
              <a:t>Do you expect an abnormal uric acid level? </a:t>
            </a:r>
          </a:p>
        </p:txBody>
      </p:sp>
      <p:pic>
        <p:nvPicPr>
          <p:cNvPr id="99332" name="Picture 4" descr="http://4.bp.blogspot.com/_wb21F7dQP68/SXryF6DwMMI/AAAAAAAAAVc/s_84ELS-DiU/S259/Gout+Toe+XRay.jpg"/>
          <p:cNvPicPr>
            <a:picLocks noChangeAspect="1" noChangeArrowheads="1"/>
          </p:cNvPicPr>
          <p:nvPr/>
        </p:nvPicPr>
        <p:blipFill>
          <a:blip r:embed="rId3"/>
          <a:srcRect/>
          <a:stretch>
            <a:fillRect/>
          </a:stretch>
        </p:blipFill>
        <p:spPr bwMode="auto">
          <a:xfrm>
            <a:off x="5791200" y="228600"/>
            <a:ext cx="3042925" cy="336802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960438"/>
          </a:xfrm>
        </p:spPr>
        <p:txBody>
          <a:bodyPr>
            <a:normAutofit fontScale="90000"/>
          </a:bodyPr>
          <a:lstStyle/>
          <a:p>
            <a:r>
              <a:rPr lang="en-US" dirty="0" smtClean="0"/>
              <a:t>Under polarized light you see?</a:t>
            </a:r>
            <a:br>
              <a:rPr lang="en-US" dirty="0" smtClean="0"/>
            </a:br>
            <a:r>
              <a:rPr lang="en-US" dirty="0" smtClean="0"/>
              <a:t>Blue spikes.   </a:t>
            </a:r>
            <a:br>
              <a:rPr lang="en-US" dirty="0" smtClean="0"/>
            </a:br>
            <a:endParaRPr lang="en-US" dirty="0"/>
          </a:p>
        </p:txBody>
      </p:sp>
      <p:pic>
        <p:nvPicPr>
          <p:cNvPr id="4" name="Picture 6" descr="http://path.upmc.edu/cases/case205/images/micro9.jpg"/>
          <p:cNvPicPr>
            <a:picLocks noGrp="1" noChangeAspect="1" noChangeArrowheads="1"/>
          </p:cNvPicPr>
          <p:nvPr>
            <p:ph idx="1"/>
          </p:nvPr>
        </p:nvPicPr>
        <p:blipFill>
          <a:blip r:embed="rId3"/>
          <a:srcRect/>
          <a:stretch>
            <a:fillRect/>
          </a:stretch>
        </p:blipFill>
        <p:spPr bwMode="auto">
          <a:xfrm>
            <a:off x="1164143" y="1600200"/>
            <a:ext cx="6053714" cy="452596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http://1.bp.blogspot.com/_UkWQJX_rp5I/STHFJb2cmNI/AAAAAAAAAGY/YGeBr4x0YXI/s400/gout.jpg"/>
          <p:cNvPicPr>
            <a:picLocks noGrp="1" noChangeAspect="1" noChangeArrowheads="1"/>
          </p:cNvPicPr>
          <p:nvPr>
            <p:ph idx="1"/>
          </p:nvPr>
        </p:nvPicPr>
        <p:blipFill>
          <a:blip r:embed="rId3"/>
          <a:srcRect/>
          <a:stretch>
            <a:fillRect/>
          </a:stretch>
        </p:blipFill>
        <p:spPr bwMode="auto">
          <a:xfrm>
            <a:off x="2057400" y="1447800"/>
            <a:ext cx="5676373" cy="478234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Pseudogout</a:t>
            </a:r>
            <a:endParaRPr lang="en-US" dirty="0"/>
          </a:p>
        </p:txBody>
      </p:sp>
      <p:sp>
        <p:nvSpPr>
          <p:cNvPr id="3" name="Content Placeholder 2"/>
          <p:cNvSpPr>
            <a:spLocks noGrp="1"/>
          </p:cNvSpPr>
          <p:nvPr>
            <p:ph idx="1"/>
          </p:nvPr>
        </p:nvSpPr>
        <p:spPr>
          <a:xfrm>
            <a:off x="381000" y="1371600"/>
            <a:ext cx="8382000" cy="4754563"/>
          </a:xfrm>
        </p:spPr>
        <p:txBody>
          <a:bodyPr/>
          <a:lstStyle/>
          <a:p>
            <a:r>
              <a:rPr lang="en-US" dirty="0" smtClean="0"/>
              <a:t>Caused by calcium pyrophosphate crystals deposited in the joint space.</a:t>
            </a:r>
          </a:p>
          <a:p>
            <a:r>
              <a:rPr lang="en-US" dirty="0" smtClean="0"/>
              <a:t>Usually knee, ankle, or wrist, or several joints</a:t>
            </a:r>
          </a:p>
          <a:p>
            <a:r>
              <a:rPr lang="en-US" dirty="0" smtClean="0"/>
              <a:t>Commonly involves shoulder, gout does not.   </a:t>
            </a:r>
          </a:p>
          <a:p>
            <a:r>
              <a:rPr lang="en-US" dirty="0" smtClean="0"/>
              <a:t>They are Positively </a:t>
            </a:r>
            <a:r>
              <a:rPr lang="en-US" dirty="0" err="1" smtClean="0"/>
              <a:t>bifringent</a:t>
            </a:r>
            <a:r>
              <a:rPr lang="en-US" dirty="0" smtClean="0"/>
              <a:t> and rhomboid shaped.</a:t>
            </a:r>
            <a:endParaRPr lang="en-US" dirty="0"/>
          </a:p>
        </p:txBody>
      </p:sp>
      <p:pic>
        <p:nvPicPr>
          <p:cNvPr id="105474" name="Picture 2" descr="http://www.allaboutarthritis.com/image/stock_image/pseudogout_knee_mmg.jpg"/>
          <p:cNvPicPr>
            <a:picLocks noChangeAspect="1" noChangeArrowheads="1"/>
          </p:cNvPicPr>
          <p:nvPr/>
        </p:nvPicPr>
        <p:blipFill>
          <a:blip r:embed="rId3"/>
          <a:srcRect/>
          <a:stretch>
            <a:fillRect/>
          </a:stretch>
        </p:blipFill>
        <p:spPr bwMode="auto">
          <a:xfrm>
            <a:off x="2667000" y="4419600"/>
            <a:ext cx="2552700" cy="1914525"/>
          </a:xfrm>
          <a:prstGeom prst="rect">
            <a:avLst/>
          </a:prstGeom>
          <a:noFill/>
        </p:spPr>
      </p:pic>
      <p:pic>
        <p:nvPicPr>
          <p:cNvPr id="105476" name="Picture 4" descr="http://www.gout-aware.com/images/goutcell.jpg"/>
          <p:cNvPicPr>
            <a:picLocks noChangeAspect="1" noChangeArrowheads="1"/>
          </p:cNvPicPr>
          <p:nvPr/>
        </p:nvPicPr>
        <p:blipFill>
          <a:blip r:embed="rId4"/>
          <a:srcRect/>
          <a:stretch>
            <a:fillRect/>
          </a:stretch>
        </p:blipFill>
        <p:spPr bwMode="auto">
          <a:xfrm>
            <a:off x="5410200" y="4343400"/>
            <a:ext cx="3200400" cy="2133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305800" cy="4525963"/>
          </a:xfrm>
        </p:spPr>
        <p:txBody>
          <a:bodyPr/>
          <a:lstStyle/>
          <a:p>
            <a:r>
              <a:rPr lang="en-US" dirty="0" smtClean="0"/>
              <a:t>Gout</a:t>
            </a:r>
          </a:p>
          <a:p>
            <a:pPr lvl="1"/>
            <a:r>
              <a:rPr lang="en-US" dirty="0" smtClean="0"/>
              <a:t>Pain Medication- NSAIDs, acetaminophen,  opiates, etc. </a:t>
            </a:r>
          </a:p>
          <a:p>
            <a:pPr lvl="1"/>
            <a:r>
              <a:rPr lang="en-US" dirty="0" err="1" smtClean="0"/>
              <a:t>Allopurinol</a:t>
            </a:r>
            <a:r>
              <a:rPr lang="en-US" dirty="0" smtClean="0"/>
              <a:t> – mechanism?</a:t>
            </a:r>
          </a:p>
          <a:p>
            <a:pPr lvl="1"/>
            <a:r>
              <a:rPr lang="en-US" dirty="0" err="1" smtClean="0"/>
              <a:t>Colchine</a:t>
            </a:r>
            <a:r>
              <a:rPr lang="en-US" dirty="0" smtClean="0"/>
              <a:t>- Mechanism?  </a:t>
            </a:r>
          </a:p>
          <a:p>
            <a:pPr lvl="1"/>
            <a:r>
              <a:rPr lang="en-US" dirty="0" err="1" smtClean="0"/>
              <a:t>Probenicid</a:t>
            </a:r>
            <a:r>
              <a:rPr lang="en-US" dirty="0" smtClean="0"/>
              <a:t>- Mechanism?</a:t>
            </a:r>
          </a:p>
          <a:p>
            <a:pPr lvl="1"/>
            <a:r>
              <a:rPr lang="en-US" dirty="0" smtClean="0"/>
              <a:t>Corticosteroids </a:t>
            </a:r>
            <a:endParaRPr lang="en-US" dirty="0" smtClean="0"/>
          </a:p>
          <a:p>
            <a:pPr lvl="1"/>
            <a:r>
              <a:rPr lang="en-US" dirty="0" smtClean="0"/>
              <a:t>NSAIDs and </a:t>
            </a:r>
            <a:r>
              <a:rPr lang="en-US" dirty="0" err="1" smtClean="0"/>
              <a:t>Colchine</a:t>
            </a:r>
            <a:r>
              <a:rPr lang="en-US" dirty="0" smtClean="0"/>
              <a:t> acute attacks</a:t>
            </a:r>
          </a:p>
          <a:p>
            <a:pPr lvl="1"/>
            <a:r>
              <a:rPr lang="en-US" dirty="0" err="1" smtClean="0"/>
              <a:t>Probenicid</a:t>
            </a:r>
            <a:r>
              <a:rPr lang="en-US" dirty="0" smtClean="0"/>
              <a:t> and </a:t>
            </a:r>
            <a:r>
              <a:rPr lang="en-US" dirty="0" err="1" smtClean="0"/>
              <a:t>allopurinol</a:t>
            </a:r>
            <a:r>
              <a:rPr lang="en-US" dirty="0" smtClean="0"/>
              <a:t>- prevention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Cancer patient undergoing chemo? </a:t>
            </a:r>
            <a:endParaRPr lang="en-US" dirty="0"/>
          </a:p>
        </p:txBody>
      </p:sp>
      <p:sp>
        <p:nvSpPr>
          <p:cNvPr id="3" name="Content Placeholder 2"/>
          <p:cNvSpPr>
            <a:spLocks noGrp="1"/>
          </p:cNvSpPr>
          <p:nvPr>
            <p:ph idx="1"/>
          </p:nvPr>
        </p:nvSpPr>
        <p:spPr/>
        <p:txBody>
          <a:bodyPr/>
          <a:lstStyle/>
          <a:p>
            <a:r>
              <a:rPr lang="en-US" dirty="0" smtClean="0"/>
              <a:t>Tumor </a:t>
            </a:r>
            <a:r>
              <a:rPr lang="en-US" dirty="0" err="1" smtClean="0"/>
              <a:t>lysis</a:t>
            </a:r>
            <a:r>
              <a:rPr lang="en-US" dirty="0" smtClean="0"/>
              <a:t> syndrome</a:t>
            </a:r>
          </a:p>
          <a:p>
            <a:r>
              <a:rPr lang="en-US" dirty="0" smtClean="0"/>
              <a:t>Lots of cell turnover, increased DNA destruction, increased uric acid</a:t>
            </a:r>
          </a:p>
          <a:p>
            <a:r>
              <a:rPr lang="en-US" dirty="0" smtClean="0"/>
              <a:t>Gout </a:t>
            </a:r>
          </a:p>
          <a:p>
            <a:r>
              <a:rPr lang="en-US" dirty="0" smtClean="0"/>
              <a:t>Prophylaxis: </a:t>
            </a:r>
            <a:r>
              <a:rPr lang="en-US" dirty="0" err="1" smtClean="0"/>
              <a:t>allopurinol</a:t>
            </a:r>
            <a:r>
              <a:rPr lang="en-US" dirty="0" smtClean="0"/>
              <a:t> during chemo </a:t>
            </a:r>
            <a:r>
              <a:rPr lang="en-US" dirty="0" err="1" smtClean="0"/>
              <a:t>tx</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a:t>
            </a:r>
            <a:endParaRPr lang="en-US" dirty="0"/>
          </a:p>
        </p:txBody>
      </p:sp>
      <p:sp>
        <p:nvSpPr>
          <p:cNvPr id="3" name="Content Placeholder 2"/>
          <p:cNvSpPr>
            <a:spLocks noGrp="1"/>
          </p:cNvSpPr>
          <p:nvPr>
            <p:ph idx="1"/>
          </p:nvPr>
        </p:nvSpPr>
        <p:spPr>
          <a:xfrm>
            <a:off x="228600" y="1600200"/>
            <a:ext cx="4495800" cy="4953000"/>
          </a:xfrm>
        </p:spPr>
        <p:txBody>
          <a:bodyPr>
            <a:normAutofit fontScale="92500" lnSpcReduction="10000"/>
          </a:bodyPr>
          <a:lstStyle/>
          <a:p>
            <a:r>
              <a:rPr lang="en-US" dirty="0" smtClean="0"/>
              <a:t>More common in women especially reproductive age</a:t>
            </a:r>
          </a:p>
          <a:p>
            <a:r>
              <a:rPr lang="en-US" dirty="0" smtClean="0"/>
              <a:t>Type III hypersensitivity (immune complex) reactions</a:t>
            </a:r>
          </a:p>
          <a:p>
            <a:pPr lvl="1"/>
            <a:r>
              <a:rPr lang="en-US" dirty="0" smtClean="0"/>
              <a:t>Some Type II  </a:t>
            </a:r>
            <a:r>
              <a:rPr lang="en-US" dirty="0" smtClean="0"/>
              <a:t>( Anemia) </a:t>
            </a:r>
            <a:endParaRPr lang="en-US" dirty="0" smtClean="0"/>
          </a:p>
          <a:p>
            <a:pPr lvl="2"/>
            <a:r>
              <a:rPr lang="en-US" dirty="0" smtClean="0"/>
              <a:t>( T cell mediated) </a:t>
            </a:r>
          </a:p>
          <a:p>
            <a:r>
              <a:rPr lang="en-US" dirty="0" smtClean="0"/>
              <a:t>Abnormalities in cell apoptosis – increased expression of FAS by T cells and B cells </a:t>
            </a:r>
          </a:p>
          <a:p>
            <a:endParaRPr lang="en-US" dirty="0"/>
          </a:p>
        </p:txBody>
      </p:sp>
      <p:pic>
        <p:nvPicPr>
          <p:cNvPr id="27650" name="Picture 2" descr="http://www.eorthopod.com/images/ContentImages/arthritis/arthritis_lupus/arthritis_lupus_lupus01.jpg"/>
          <p:cNvPicPr>
            <a:picLocks noChangeAspect="1" noChangeArrowheads="1"/>
          </p:cNvPicPr>
          <p:nvPr/>
        </p:nvPicPr>
        <p:blipFill>
          <a:blip r:embed="rId3"/>
          <a:srcRect/>
          <a:stretch>
            <a:fillRect/>
          </a:stretch>
        </p:blipFill>
        <p:spPr bwMode="auto">
          <a:xfrm>
            <a:off x="4876800" y="1524000"/>
            <a:ext cx="3810000" cy="3810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Pseudogout</a:t>
            </a:r>
            <a:r>
              <a:rPr lang="en-US" dirty="0" smtClean="0"/>
              <a:t> treatment</a:t>
            </a:r>
            <a:endParaRPr lang="en-US" dirty="0"/>
          </a:p>
        </p:txBody>
      </p:sp>
      <p:sp>
        <p:nvSpPr>
          <p:cNvPr id="3" name="Content Placeholder 2"/>
          <p:cNvSpPr>
            <a:spLocks noGrp="1"/>
          </p:cNvSpPr>
          <p:nvPr>
            <p:ph idx="1"/>
          </p:nvPr>
        </p:nvSpPr>
        <p:spPr/>
        <p:txBody>
          <a:bodyPr/>
          <a:lstStyle/>
          <a:p>
            <a:r>
              <a:rPr lang="en-US" dirty="0" smtClean="0"/>
              <a:t>intra-</a:t>
            </a:r>
            <a:r>
              <a:rPr lang="en-US" dirty="0" err="1" smtClean="0"/>
              <a:t>articular</a:t>
            </a:r>
            <a:r>
              <a:rPr lang="en-US" dirty="0" smtClean="0"/>
              <a:t> corticosteroid injection</a:t>
            </a:r>
          </a:p>
          <a:p>
            <a:r>
              <a:rPr lang="en-US" dirty="0" smtClean="0"/>
              <a:t>systemic corticosteroids</a:t>
            </a:r>
          </a:p>
          <a:p>
            <a:r>
              <a:rPr lang="en-US" dirty="0" smtClean="0">
                <a:hlinkClick r:id="rId3" action="ppaction://hlinkfile" tooltip="Non-steroidal anti-inflammatory drugs"/>
              </a:rPr>
              <a:t>non-steroidal anti-inflammatory drugs</a:t>
            </a:r>
            <a:r>
              <a:rPr lang="en-US" dirty="0" smtClean="0"/>
              <a:t> (NSAIDs)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Scleroderma</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CREST syndrome- </a:t>
            </a:r>
            <a:r>
              <a:rPr lang="en-US" dirty="0" err="1" smtClean="0"/>
              <a:t>calcinosis</a:t>
            </a:r>
            <a:r>
              <a:rPr lang="en-US" dirty="0" smtClean="0"/>
              <a:t>, </a:t>
            </a:r>
            <a:r>
              <a:rPr lang="en-US" dirty="0" err="1" smtClean="0"/>
              <a:t>raynaud’s</a:t>
            </a:r>
            <a:r>
              <a:rPr lang="en-US" dirty="0" smtClean="0"/>
              <a:t>, esophageal  </a:t>
            </a:r>
            <a:r>
              <a:rPr lang="en-US" dirty="0" err="1" smtClean="0"/>
              <a:t>dysmotility,sclerodactyly</a:t>
            </a:r>
            <a:r>
              <a:rPr lang="en-US" dirty="0" smtClean="0"/>
              <a:t>  </a:t>
            </a:r>
            <a:r>
              <a:rPr lang="en-US" dirty="0" err="1" smtClean="0"/>
              <a:t>telectangias</a:t>
            </a:r>
            <a:endParaRPr lang="en-US" dirty="0" smtClean="0"/>
          </a:p>
          <a:p>
            <a:r>
              <a:rPr lang="en-US" dirty="0" smtClean="0"/>
              <a:t>Diffuse- worse because can cause heart irregular rhythms and failure </a:t>
            </a:r>
          </a:p>
          <a:p>
            <a:r>
              <a:rPr lang="en-US" dirty="0" smtClean="0"/>
              <a:t>Treatment: Symptomatic-</a:t>
            </a:r>
          </a:p>
          <a:p>
            <a:pPr lvl="1"/>
            <a:r>
              <a:rPr lang="en-US" dirty="0" smtClean="0"/>
              <a:t>CCBs for </a:t>
            </a:r>
            <a:r>
              <a:rPr lang="en-US" dirty="0" err="1" smtClean="0"/>
              <a:t>Raynauds</a:t>
            </a:r>
            <a:endParaRPr lang="en-US" dirty="0" smtClean="0"/>
          </a:p>
          <a:p>
            <a:pPr lvl="1"/>
            <a:r>
              <a:rPr lang="en-US" dirty="0" smtClean="0"/>
              <a:t>Immune suppressants: Steroids, MTX, </a:t>
            </a:r>
            <a:r>
              <a:rPr lang="en-US" dirty="0" err="1" smtClean="0"/>
              <a:t>cyclophosphomide</a:t>
            </a:r>
            <a:r>
              <a:rPr lang="en-US" dirty="0" smtClean="0"/>
              <a:t> etc. </a:t>
            </a:r>
          </a:p>
          <a:p>
            <a:pPr>
              <a:buNone/>
            </a:pPr>
            <a:r>
              <a:rPr lang="en-US" dirty="0" smtClean="0"/>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Psoriatic Arthritis</a:t>
            </a:r>
            <a:endParaRPr lang="en-US" dirty="0"/>
          </a:p>
        </p:txBody>
      </p:sp>
      <p:pic>
        <p:nvPicPr>
          <p:cNvPr id="115716" name="Picture 4" descr="http://www.hopkins-arthritis.org/images/psa4-41.jpg"/>
          <p:cNvPicPr>
            <a:picLocks noChangeAspect="1" noChangeArrowheads="1"/>
          </p:cNvPicPr>
          <p:nvPr/>
        </p:nvPicPr>
        <p:blipFill>
          <a:blip r:embed="rId3"/>
          <a:srcRect/>
          <a:stretch>
            <a:fillRect/>
          </a:stretch>
        </p:blipFill>
        <p:spPr bwMode="auto">
          <a:xfrm>
            <a:off x="609600" y="2514600"/>
            <a:ext cx="3714750" cy="2466975"/>
          </a:xfrm>
          <a:prstGeom prst="rect">
            <a:avLst/>
          </a:prstGeom>
          <a:noFill/>
        </p:spPr>
      </p:pic>
      <p:pic>
        <p:nvPicPr>
          <p:cNvPr id="115718" name="Picture 6" descr="http://www.gentili.net/Hand/Images/250/psoriasis.jpg"/>
          <p:cNvPicPr>
            <a:picLocks noChangeAspect="1" noChangeArrowheads="1"/>
          </p:cNvPicPr>
          <p:nvPr/>
        </p:nvPicPr>
        <p:blipFill>
          <a:blip r:embed="rId4"/>
          <a:srcRect/>
          <a:stretch>
            <a:fillRect/>
          </a:stretch>
        </p:blipFill>
        <p:spPr bwMode="auto">
          <a:xfrm>
            <a:off x="4953000" y="2590800"/>
            <a:ext cx="3457575" cy="23812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19810" name="Picture 2" descr="http://ocw.tufts.edu/data/19/301911/301928_xlarge.jpg"/>
          <p:cNvPicPr>
            <a:picLocks noChangeAspect="1" noChangeArrowheads="1"/>
          </p:cNvPicPr>
          <p:nvPr/>
        </p:nvPicPr>
        <p:blipFill>
          <a:blip r:embed="rId3"/>
          <a:srcRect/>
          <a:stretch>
            <a:fillRect/>
          </a:stretch>
        </p:blipFill>
        <p:spPr bwMode="auto">
          <a:xfrm>
            <a:off x="1219200" y="600076"/>
            <a:ext cx="7391400" cy="55435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Takaysou’s</a:t>
            </a:r>
            <a:r>
              <a:rPr lang="en-US" dirty="0" smtClean="0"/>
              <a:t> </a:t>
            </a:r>
            <a:r>
              <a:rPr lang="en-US" dirty="0" err="1" smtClean="0"/>
              <a:t>arteritis</a:t>
            </a:r>
            <a:endParaRPr lang="en-US" dirty="0"/>
          </a:p>
        </p:txBody>
      </p:sp>
      <p:sp>
        <p:nvSpPr>
          <p:cNvPr id="3" name="Content Placeholder 2"/>
          <p:cNvSpPr>
            <a:spLocks noGrp="1"/>
          </p:cNvSpPr>
          <p:nvPr>
            <p:ph idx="1"/>
          </p:nvPr>
        </p:nvSpPr>
        <p:spPr/>
        <p:txBody>
          <a:bodyPr/>
          <a:lstStyle/>
          <a:p>
            <a:r>
              <a:rPr lang="en-US" dirty="0" err="1" smtClean="0"/>
              <a:t>Granulomatous</a:t>
            </a:r>
            <a:r>
              <a:rPr lang="en-US" dirty="0" smtClean="0"/>
              <a:t> </a:t>
            </a:r>
            <a:r>
              <a:rPr lang="en-US" dirty="0" err="1" smtClean="0"/>
              <a:t>arteritis</a:t>
            </a:r>
            <a:r>
              <a:rPr lang="en-US" dirty="0" smtClean="0"/>
              <a:t> of aortic arch </a:t>
            </a:r>
          </a:p>
          <a:p>
            <a:r>
              <a:rPr lang="en-US" dirty="0" smtClean="0"/>
              <a:t>Lumen narrowed due to </a:t>
            </a:r>
            <a:r>
              <a:rPr lang="en-US" dirty="0" err="1" smtClean="0"/>
              <a:t>intima</a:t>
            </a:r>
            <a:r>
              <a:rPr lang="en-US" dirty="0" smtClean="0"/>
              <a:t> thickening</a:t>
            </a:r>
          </a:p>
          <a:p>
            <a:r>
              <a:rPr lang="en-US" dirty="0" smtClean="0"/>
              <a:t>Decreased pulses in neck and arms = </a:t>
            </a:r>
            <a:r>
              <a:rPr lang="en-US" dirty="0" err="1" smtClean="0"/>
              <a:t>pulseless</a:t>
            </a:r>
            <a:r>
              <a:rPr lang="en-US" dirty="0" smtClean="0"/>
              <a:t> </a:t>
            </a:r>
            <a:r>
              <a:rPr lang="en-US" dirty="0" err="1" smtClean="0"/>
              <a:t>arteritis</a:t>
            </a:r>
            <a:endParaRPr lang="en-US" dirty="0" smtClean="0"/>
          </a:p>
          <a:p>
            <a:r>
              <a:rPr lang="en-US" dirty="0" smtClean="0"/>
              <a:t>Young </a:t>
            </a:r>
            <a:r>
              <a:rPr lang="en-US" dirty="0" err="1" smtClean="0"/>
              <a:t>asian</a:t>
            </a:r>
            <a:r>
              <a:rPr lang="en-US" dirty="0" smtClean="0"/>
              <a:t> females  with vision problems and neurologic changes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normAutofit fontScale="90000"/>
          </a:bodyPr>
          <a:lstStyle/>
          <a:p>
            <a:r>
              <a:rPr lang="en-US" dirty="0" smtClean="0"/>
              <a:t>Temporal </a:t>
            </a:r>
            <a:r>
              <a:rPr lang="en-US" dirty="0" err="1" smtClean="0"/>
              <a:t>arteritis</a:t>
            </a:r>
            <a:r>
              <a:rPr lang="en-US" dirty="0" smtClean="0"/>
              <a:t>= Giant cell </a:t>
            </a:r>
            <a:r>
              <a:rPr lang="en-US" dirty="0" err="1" smtClean="0"/>
              <a:t>arteritis</a:t>
            </a:r>
            <a:r>
              <a:rPr lang="en-US" dirty="0" smtClean="0"/>
              <a:t>  </a:t>
            </a:r>
            <a:endParaRPr lang="en-US" dirty="0"/>
          </a:p>
        </p:txBody>
      </p:sp>
      <p:sp>
        <p:nvSpPr>
          <p:cNvPr id="3" name="Content Placeholder 2"/>
          <p:cNvSpPr>
            <a:spLocks noGrp="1"/>
          </p:cNvSpPr>
          <p:nvPr>
            <p:ph idx="1"/>
          </p:nvPr>
        </p:nvSpPr>
        <p:spPr>
          <a:xfrm>
            <a:off x="304800" y="1295400"/>
            <a:ext cx="8305800" cy="5181600"/>
          </a:xfrm>
        </p:spPr>
        <p:txBody>
          <a:bodyPr>
            <a:normAutofit/>
          </a:bodyPr>
          <a:lstStyle/>
          <a:p>
            <a:pPr>
              <a:buNone/>
            </a:pPr>
            <a:r>
              <a:rPr lang="en-US" dirty="0" smtClean="0"/>
              <a:t>Affect external carotid especially the temporal artery and potentially ophthalmic artery-&gt; blindness if not treated</a:t>
            </a:r>
          </a:p>
          <a:p>
            <a:pPr>
              <a:buNone/>
            </a:pPr>
            <a:r>
              <a:rPr lang="en-US" dirty="0" smtClean="0"/>
              <a:t>Pain, palpable artery, and pulsation and pain with chewing</a:t>
            </a:r>
          </a:p>
          <a:p>
            <a:pPr>
              <a:buNone/>
            </a:pPr>
            <a:r>
              <a:rPr lang="en-US" dirty="0" smtClean="0"/>
              <a:t>Vision changes, ESR &gt; 100,  </a:t>
            </a:r>
          </a:p>
          <a:p>
            <a:pPr>
              <a:buNone/>
            </a:pPr>
            <a:r>
              <a:rPr lang="en-US" dirty="0" err="1" smtClean="0"/>
              <a:t>Polymyalgia</a:t>
            </a:r>
            <a:r>
              <a:rPr lang="en-US" dirty="0" smtClean="0"/>
              <a:t> </a:t>
            </a:r>
            <a:r>
              <a:rPr lang="en-US" dirty="0" err="1" smtClean="0"/>
              <a:t>rheumatica</a:t>
            </a:r>
            <a:r>
              <a:rPr lang="en-US" dirty="0" smtClean="0"/>
              <a:t>- shoulder and hip girdle aches in 50% cases,( not vice versa)</a:t>
            </a:r>
          </a:p>
          <a:p>
            <a:pPr>
              <a:buNone/>
            </a:pPr>
            <a:r>
              <a:rPr lang="en-US" dirty="0" smtClean="0"/>
              <a:t>Treat with prednisone 60mg before biopsy</a:t>
            </a:r>
          </a:p>
          <a:p>
            <a:pPr>
              <a:buNone/>
            </a:pPr>
            <a:r>
              <a:rPr lang="en-US" dirty="0" smtClean="0"/>
              <a:t>Biopsy: See </a:t>
            </a:r>
            <a:r>
              <a:rPr lang="en-US" dirty="0" err="1" smtClean="0"/>
              <a:t>granulomas</a:t>
            </a:r>
            <a:r>
              <a:rPr lang="en-US" dirty="0" smtClean="0"/>
              <a:t> in media  </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Wegener’s </a:t>
            </a:r>
            <a:endParaRPr lang="en-US" dirty="0"/>
          </a:p>
        </p:txBody>
      </p:sp>
      <p:sp>
        <p:nvSpPr>
          <p:cNvPr id="3" name="Content Placeholder 2"/>
          <p:cNvSpPr>
            <a:spLocks noGrp="1"/>
          </p:cNvSpPr>
          <p:nvPr>
            <p:ph idx="1"/>
          </p:nvPr>
        </p:nvSpPr>
        <p:spPr/>
        <p:txBody>
          <a:bodyPr/>
          <a:lstStyle/>
          <a:p>
            <a:r>
              <a:rPr lang="en-US" dirty="0" smtClean="0"/>
              <a:t>Classically pt with hemoptysis and kidney disease</a:t>
            </a:r>
          </a:p>
          <a:p>
            <a:r>
              <a:rPr lang="en-US" dirty="0" smtClean="0"/>
              <a:t>Necrotizing </a:t>
            </a:r>
            <a:r>
              <a:rPr lang="en-US" dirty="0" err="1" smtClean="0"/>
              <a:t>granulomas</a:t>
            </a:r>
            <a:r>
              <a:rPr lang="en-US" dirty="0" smtClean="0"/>
              <a:t> in the small and medium vessels </a:t>
            </a:r>
          </a:p>
          <a:p>
            <a:r>
              <a:rPr lang="en-US" dirty="0" smtClean="0"/>
              <a:t>C- ANCA- Wegener’s, assoc. with Hepatitis C </a:t>
            </a:r>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Polyarteritis</a:t>
            </a:r>
            <a:r>
              <a:rPr lang="en-US" dirty="0" smtClean="0"/>
              <a:t> </a:t>
            </a:r>
            <a:r>
              <a:rPr lang="en-US" dirty="0" err="1" smtClean="0"/>
              <a:t>Nodosa</a:t>
            </a:r>
            <a:endParaRPr lang="en-US" dirty="0"/>
          </a:p>
        </p:txBody>
      </p:sp>
      <p:sp>
        <p:nvSpPr>
          <p:cNvPr id="3" name="Content Placeholder 2"/>
          <p:cNvSpPr>
            <a:spLocks noGrp="1"/>
          </p:cNvSpPr>
          <p:nvPr>
            <p:ph idx="1"/>
          </p:nvPr>
        </p:nvSpPr>
        <p:spPr>
          <a:xfrm>
            <a:off x="381000" y="1371600"/>
            <a:ext cx="7848600" cy="5029200"/>
          </a:xfrm>
        </p:spPr>
        <p:txBody>
          <a:bodyPr>
            <a:normAutofit lnSpcReduction="10000"/>
          </a:bodyPr>
          <a:lstStyle/>
          <a:p>
            <a:r>
              <a:rPr lang="en-US" dirty="0" smtClean="0"/>
              <a:t>Small and medium sized arteries anywhere in body  </a:t>
            </a:r>
          </a:p>
          <a:p>
            <a:r>
              <a:rPr lang="en-US" dirty="0" smtClean="0"/>
              <a:t>Acute and chronic inflammation </a:t>
            </a:r>
          </a:p>
          <a:p>
            <a:r>
              <a:rPr lang="en-US" dirty="0" smtClean="0"/>
              <a:t>Renal or mesenteric most commonly</a:t>
            </a:r>
          </a:p>
          <a:p>
            <a:r>
              <a:rPr lang="en-US" dirty="0" smtClean="0"/>
              <a:t> various symptoms: Systemic symptoms, </a:t>
            </a:r>
            <a:r>
              <a:rPr lang="en-US" dirty="0" err="1" smtClean="0"/>
              <a:t>abd</a:t>
            </a:r>
            <a:r>
              <a:rPr lang="en-US" dirty="0" smtClean="0"/>
              <a:t> pain, </a:t>
            </a:r>
            <a:r>
              <a:rPr lang="en-US" dirty="0" err="1" smtClean="0"/>
              <a:t>cresecentic</a:t>
            </a:r>
            <a:r>
              <a:rPr lang="en-US" dirty="0" smtClean="0"/>
              <a:t> GN</a:t>
            </a:r>
          </a:p>
          <a:p>
            <a:r>
              <a:rPr lang="en-US" dirty="0" smtClean="0"/>
              <a:t>P- ANCA= </a:t>
            </a:r>
            <a:r>
              <a:rPr lang="en-US" dirty="0" err="1" smtClean="0"/>
              <a:t>Polyarteritis</a:t>
            </a:r>
            <a:r>
              <a:rPr lang="en-US" dirty="0" smtClean="0"/>
              <a:t> </a:t>
            </a:r>
          </a:p>
          <a:p>
            <a:r>
              <a:rPr lang="en-US" dirty="0" smtClean="0"/>
              <a:t>33% of Pt with PAN have </a:t>
            </a:r>
            <a:r>
              <a:rPr lang="en-US" dirty="0" err="1" smtClean="0"/>
              <a:t>Hep</a:t>
            </a:r>
            <a:r>
              <a:rPr lang="en-US" dirty="0" smtClean="0"/>
              <a:t> B </a:t>
            </a:r>
          </a:p>
          <a:p>
            <a:r>
              <a:rPr lang="en-US" dirty="0" err="1" smtClean="0"/>
              <a:t>Tx</a:t>
            </a:r>
            <a:r>
              <a:rPr lang="en-US" dirty="0" smtClean="0"/>
              <a:t> with Corticosteroids and </a:t>
            </a:r>
            <a:r>
              <a:rPr lang="en-US" dirty="0" err="1" smtClean="0"/>
              <a:t>cyclophosomide</a:t>
            </a:r>
            <a:r>
              <a:rPr lang="en-US" dirty="0" smtClean="0"/>
              <a:t>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a:t>
            </a:r>
            <a:r>
              <a:rPr lang="en-US" dirty="0" err="1" smtClean="0"/>
              <a:t>polyangitis</a:t>
            </a:r>
            <a:endParaRPr lang="en-US" dirty="0"/>
          </a:p>
        </p:txBody>
      </p:sp>
      <p:sp>
        <p:nvSpPr>
          <p:cNvPr id="3" name="Content Placeholder 2"/>
          <p:cNvSpPr>
            <a:spLocks noGrp="1"/>
          </p:cNvSpPr>
          <p:nvPr>
            <p:ph idx="1"/>
          </p:nvPr>
        </p:nvSpPr>
        <p:spPr/>
        <p:txBody>
          <a:bodyPr/>
          <a:lstStyle/>
          <a:p>
            <a:r>
              <a:rPr lang="en-US" dirty="0" smtClean="0"/>
              <a:t>Small vessel </a:t>
            </a:r>
            <a:r>
              <a:rPr lang="en-US" dirty="0" err="1" smtClean="0"/>
              <a:t>vasculitis</a:t>
            </a:r>
            <a:r>
              <a:rPr lang="en-US" dirty="0" smtClean="0"/>
              <a:t> </a:t>
            </a:r>
          </a:p>
          <a:p>
            <a:r>
              <a:rPr lang="en-US" dirty="0" smtClean="0"/>
              <a:t>Palpable </a:t>
            </a:r>
            <a:r>
              <a:rPr lang="en-US" dirty="0" err="1" smtClean="0"/>
              <a:t>purpura</a:t>
            </a:r>
            <a:r>
              <a:rPr lang="en-US" dirty="0" smtClean="0"/>
              <a:t> </a:t>
            </a:r>
          </a:p>
          <a:p>
            <a:r>
              <a:rPr lang="en-US" dirty="0" smtClean="0"/>
              <a:t>Type III hypersensitivity reaction </a:t>
            </a:r>
          </a:p>
          <a:p>
            <a:r>
              <a:rPr lang="en-US" dirty="0" smtClean="0"/>
              <a:t>Associated with drugs, infection, and </a:t>
            </a:r>
            <a:r>
              <a:rPr lang="en-US" dirty="0" err="1" smtClean="0"/>
              <a:t>neoplasms</a:t>
            </a:r>
            <a:r>
              <a:rPr lang="en-US" dirty="0" smtClean="0"/>
              <a:t>.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Thromboangitis</a:t>
            </a:r>
            <a:r>
              <a:rPr lang="en-US" dirty="0" smtClean="0"/>
              <a:t> </a:t>
            </a:r>
            <a:r>
              <a:rPr lang="en-US" dirty="0" err="1" smtClean="0"/>
              <a:t>obliterans</a:t>
            </a:r>
            <a:r>
              <a:rPr lang="en-US" dirty="0" smtClean="0"/>
              <a:t>- </a:t>
            </a:r>
            <a:r>
              <a:rPr lang="en-US" dirty="0" err="1" smtClean="0"/>
              <a:t>Buerger’s</a:t>
            </a:r>
            <a:r>
              <a:rPr lang="en-US" dirty="0" smtClean="0"/>
              <a:t> disease</a:t>
            </a:r>
            <a:endParaRPr lang="en-US" dirty="0"/>
          </a:p>
        </p:txBody>
      </p:sp>
      <p:sp>
        <p:nvSpPr>
          <p:cNvPr id="3" name="Content Placeholder 2"/>
          <p:cNvSpPr>
            <a:spLocks noGrp="1"/>
          </p:cNvSpPr>
          <p:nvPr>
            <p:ph idx="1"/>
          </p:nvPr>
        </p:nvSpPr>
        <p:spPr/>
        <p:txBody>
          <a:bodyPr/>
          <a:lstStyle/>
          <a:p>
            <a:r>
              <a:rPr lang="en-US" dirty="0" smtClean="0"/>
              <a:t>Small  and large vessel disease- </a:t>
            </a:r>
            <a:r>
              <a:rPr lang="en-US" dirty="0" err="1" smtClean="0"/>
              <a:t>tibial</a:t>
            </a:r>
            <a:r>
              <a:rPr lang="en-US" dirty="0" smtClean="0"/>
              <a:t> and radial arteries most commonly </a:t>
            </a:r>
          </a:p>
          <a:p>
            <a:r>
              <a:rPr lang="en-US" dirty="0" smtClean="0"/>
              <a:t>Segmental </a:t>
            </a:r>
            <a:r>
              <a:rPr lang="en-US" dirty="0" err="1" smtClean="0"/>
              <a:t>thrombosisng</a:t>
            </a:r>
            <a:r>
              <a:rPr lang="en-US" dirty="0" smtClean="0"/>
              <a:t> acute and chronic inflammation</a:t>
            </a:r>
          </a:p>
          <a:p>
            <a:r>
              <a:rPr lang="en-US" dirty="0" smtClean="0"/>
              <a:t>Smoker in 30s to 40s with cold, blue toes, hands due to thrombosis.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medicineworld.org/images/blogs/5-2008/lupus-20910.jpg"/>
          <p:cNvPicPr>
            <a:picLocks noChangeAspect="1" noChangeArrowheads="1"/>
          </p:cNvPicPr>
          <p:nvPr/>
        </p:nvPicPr>
        <p:blipFill>
          <a:blip r:embed="rId3"/>
          <a:srcRect/>
          <a:stretch>
            <a:fillRect/>
          </a:stretch>
        </p:blipFill>
        <p:spPr bwMode="auto">
          <a:xfrm>
            <a:off x="685800" y="990600"/>
            <a:ext cx="7948480" cy="498767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Polymyositis</a:t>
            </a:r>
            <a:r>
              <a:rPr lang="en-US" dirty="0" smtClean="0"/>
              <a:t> vs. </a:t>
            </a:r>
            <a:r>
              <a:rPr lang="en-US" dirty="0" err="1" smtClean="0"/>
              <a:t>Dermatomyositis</a:t>
            </a:r>
            <a:endParaRPr lang="en-US" dirty="0"/>
          </a:p>
        </p:txBody>
      </p:sp>
      <p:sp>
        <p:nvSpPr>
          <p:cNvPr id="3" name="Content Placeholder 2"/>
          <p:cNvSpPr>
            <a:spLocks noGrp="1"/>
          </p:cNvSpPr>
          <p:nvPr>
            <p:ph idx="1"/>
          </p:nvPr>
        </p:nvSpPr>
        <p:spPr>
          <a:xfrm>
            <a:off x="457200" y="1600200"/>
            <a:ext cx="7924800" cy="4876800"/>
          </a:xfrm>
        </p:spPr>
        <p:txBody>
          <a:bodyPr>
            <a:normAutofit lnSpcReduction="10000"/>
          </a:bodyPr>
          <a:lstStyle/>
          <a:p>
            <a:r>
              <a:rPr lang="en-US" dirty="0" smtClean="0"/>
              <a:t>No rash vs. Rash ( purple eye shadow- heliotrope rash)  </a:t>
            </a:r>
          </a:p>
          <a:p>
            <a:r>
              <a:rPr lang="en-US" dirty="0" smtClean="0"/>
              <a:t>Location of inflammation is different</a:t>
            </a:r>
          </a:p>
          <a:p>
            <a:pPr lvl="1"/>
            <a:r>
              <a:rPr lang="en-US" dirty="0" smtClean="0"/>
              <a:t> </a:t>
            </a:r>
            <a:r>
              <a:rPr lang="en-US" dirty="0" err="1" smtClean="0"/>
              <a:t>Polymyositis</a:t>
            </a:r>
            <a:r>
              <a:rPr lang="en-US" dirty="0" smtClean="0"/>
              <a:t> -Chronic infiltrates in muscles of CD 8 lymphocytes  </a:t>
            </a:r>
          </a:p>
          <a:p>
            <a:pPr lvl="1"/>
            <a:r>
              <a:rPr lang="en-US" dirty="0" err="1" smtClean="0"/>
              <a:t>D</a:t>
            </a:r>
            <a:r>
              <a:rPr lang="en-US" dirty="0" err="1" smtClean="0"/>
              <a:t>ermatomyositis</a:t>
            </a:r>
            <a:r>
              <a:rPr lang="en-US" dirty="0" smtClean="0"/>
              <a:t>- </a:t>
            </a:r>
            <a:r>
              <a:rPr lang="en-US" dirty="0" err="1" smtClean="0">
                <a:solidFill>
                  <a:schemeClr val="accent2">
                    <a:lumMod val="40000"/>
                    <a:lumOff val="60000"/>
                  </a:schemeClr>
                </a:solidFill>
              </a:rPr>
              <a:t>vasculitis</a:t>
            </a:r>
            <a:r>
              <a:rPr lang="en-US" dirty="0" smtClean="0">
                <a:solidFill>
                  <a:schemeClr val="accent2">
                    <a:lumMod val="40000"/>
                    <a:lumOff val="60000"/>
                  </a:schemeClr>
                </a:solidFill>
              </a:rPr>
              <a:t> of capillaries  </a:t>
            </a:r>
            <a:r>
              <a:rPr lang="en-US" dirty="0" smtClean="0"/>
              <a:t>causing </a:t>
            </a:r>
            <a:r>
              <a:rPr lang="en-US" dirty="0" err="1" smtClean="0"/>
              <a:t>hypoperfusion</a:t>
            </a:r>
            <a:r>
              <a:rPr lang="en-US" dirty="0" smtClean="0"/>
              <a:t> and muscle fiber atrophy</a:t>
            </a:r>
          </a:p>
          <a:p>
            <a:pPr>
              <a:buNone/>
            </a:pPr>
            <a:r>
              <a:rPr lang="en-US" dirty="0" smtClean="0"/>
              <a:t>Association with visceral cancer in </a:t>
            </a:r>
            <a:r>
              <a:rPr lang="en-US" dirty="0" err="1" smtClean="0"/>
              <a:t>dermatomyositis</a:t>
            </a:r>
            <a:r>
              <a:rPr lang="en-US" dirty="0" smtClean="0"/>
              <a:t> </a:t>
            </a:r>
          </a:p>
          <a:p>
            <a:pPr>
              <a:buNone/>
            </a:pPr>
            <a:r>
              <a:rPr lang="en-US" dirty="0" smtClean="0"/>
              <a:t>Association with Anti- Jo1 in </a:t>
            </a:r>
            <a:r>
              <a:rPr lang="en-US" dirty="0" err="1" smtClean="0"/>
              <a:t>Polymyositis</a:t>
            </a:r>
            <a:r>
              <a:rPr lang="en-US" dirty="0" smtClean="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en-US" dirty="0" smtClean="0"/>
              <a:t>“SOAP BRAIN MD”- 4/11 for Diagnosis </a:t>
            </a:r>
            <a:endParaRPr lang="en-US" dirty="0"/>
          </a:p>
        </p:txBody>
      </p:sp>
      <p:sp>
        <p:nvSpPr>
          <p:cNvPr id="3" name="Content Placeholder 2"/>
          <p:cNvSpPr>
            <a:spLocks noGrp="1"/>
          </p:cNvSpPr>
          <p:nvPr>
            <p:ph idx="1"/>
          </p:nvPr>
        </p:nvSpPr>
        <p:spPr>
          <a:xfrm>
            <a:off x="685800" y="1600200"/>
            <a:ext cx="7696200" cy="4648200"/>
          </a:xfrm>
        </p:spPr>
        <p:txBody>
          <a:bodyPr>
            <a:normAutofit fontScale="40000" lnSpcReduction="20000"/>
          </a:bodyPr>
          <a:lstStyle/>
          <a:p>
            <a:r>
              <a:rPr lang="en-US" sz="9600" b="1" dirty="0" err="1" smtClean="0"/>
              <a:t>S</a:t>
            </a:r>
            <a:r>
              <a:rPr lang="en-US" sz="7200" dirty="0" err="1" smtClean="0"/>
              <a:t>erositis</a:t>
            </a:r>
            <a:r>
              <a:rPr lang="en-US" sz="7200" dirty="0" smtClean="0"/>
              <a:t> </a:t>
            </a:r>
            <a:r>
              <a:rPr lang="en-US" sz="7200" dirty="0"/>
              <a:t>- Pleurisy, </a:t>
            </a:r>
            <a:r>
              <a:rPr lang="en-US" sz="7200" dirty="0" err="1"/>
              <a:t>pericarditis</a:t>
            </a:r>
            <a:r>
              <a:rPr lang="en-US" sz="7200" dirty="0"/>
              <a:t> on examination or diagnostic ECG </a:t>
            </a:r>
            <a:r>
              <a:rPr lang="en-US" sz="7200" dirty="0" smtClean="0"/>
              <a:t>or </a:t>
            </a:r>
            <a:r>
              <a:rPr lang="en-US" sz="7200" dirty="0"/>
              <a:t>imaging </a:t>
            </a:r>
            <a:endParaRPr lang="en-US" sz="7200" dirty="0" smtClean="0"/>
          </a:p>
          <a:p>
            <a:r>
              <a:rPr lang="en-US" sz="9600" b="1" dirty="0" smtClean="0"/>
              <a:t>O</a:t>
            </a:r>
            <a:r>
              <a:rPr lang="en-US" sz="7200" dirty="0" smtClean="0"/>
              <a:t>ral </a:t>
            </a:r>
            <a:r>
              <a:rPr lang="en-US" sz="7200" dirty="0"/>
              <a:t>ulcers - Oral or nasopharyngeal, usually painless; palate is </a:t>
            </a:r>
            <a:r>
              <a:rPr lang="en-US" sz="7200" dirty="0" smtClean="0"/>
              <a:t>most </a:t>
            </a:r>
            <a:r>
              <a:rPr lang="en-US" sz="7200" dirty="0"/>
              <a:t>specific </a:t>
            </a:r>
            <a:endParaRPr lang="en-US" sz="7200" dirty="0" smtClean="0"/>
          </a:p>
          <a:p>
            <a:r>
              <a:rPr lang="en-US" sz="9600" b="1" dirty="0" smtClean="0"/>
              <a:t>A</a:t>
            </a:r>
            <a:r>
              <a:rPr lang="en-US" sz="7200" dirty="0" smtClean="0"/>
              <a:t>rthritis – Non-erosive</a:t>
            </a:r>
            <a:r>
              <a:rPr lang="en-US" sz="7200" dirty="0"/>
              <a:t>, two or more peripheral joints with </a:t>
            </a:r>
            <a:r>
              <a:rPr lang="en-US" sz="7200" dirty="0" smtClean="0"/>
              <a:t> tenderness </a:t>
            </a:r>
            <a:r>
              <a:rPr lang="en-US" sz="7200" dirty="0"/>
              <a:t>or swelling </a:t>
            </a:r>
            <a:endParaRPr lang="en-US" sz="7200" dirty="0" smtClean="0"/>
          </a:p>
          <a:p>
            <a:r>
              <a:rPr lang="en-US" sz="9600" b="1" dirty="0" smtClean="0"/>
              <a:t>P</a:t>
            </a:r>
            <a:r>
              <a:rPr lang="en-US" sz="7200" dirty="0" smtClean="0"/>
              <a:t>hotosensitivity </a:t>
            </a:r>
            <a:r>
              <a:rPr lang="en-US" sz="7200" dirty="0"/>
              <a:t>- Unusual skin reaction to light exposure </a:t>
            </a:r>
            <a:endParaRPr lang="en-US" sz="7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“SOAP BRAIN MD”- 4/11 for Diagnosis </a:t>
            </a:r>
            <a:endParaRPr lang="en-US" dirty="0"/>
          </a:p>
        </p:txBody>
      </p:sp>
      <p:sp>
        <p:nvSpPr>
          <p:cNvPr id="3" name="Content Placeholder 2"/>
          <p:cNvSpPr>
            <a:spLocks noGrp="1"/>
          </p:cNvSpPr>
          <p:nvPr>
            <p:ph idx="1"/>
          </p:nvPr>
        </p:nvSpPr>
        <p:spPr>
          <a:xfrm>
            <a:off x="381000" y="1295400"/>
            <a:ext cx="8763000" cy="5867400"/>
          </a:xfrm>
        </p:spPr>
        <p:txBody>
          <a:bodyPr>
            <a:noAutofit/>
          </a:bodyPr>
          <a:lstStyle/>
          <a:p>
            <a:r>
              <a:rPr lang="en-US" sz="2800" b="1" dirty="0" smtClean="0"/>
              <a:t>B</a:t>
            </a:r>
            <a:r>
              <a:rPr lang="en-US" sz="2800" dirty="0" smtClean="0"/>
              <a:t>lood disorders – </a:t>
            </a:r>
          </a:p>
          <a:p>
            <a:pPr lvl="1"/>
            <a:r>
              <a:rPr lang="en-US" sz="2800" dirty="0" err="1" smtClean="0"/>
              <a:t>Leukopenia</a:t>
            </a:r>
            <a:r>
              <a:rPr lang="en-US" sz="2800" dirty="0" smtClean="0"/>
              <a:t>, </a:t>
            </a:r>
            <a:r>
              <a:rPr lang="en-US" sz="2800" dirty="0" err="1" smtClean="0"/>
              <a:t>lymphopenia</a:t>
            </a:r>
            <a:r>
              <a:rPr lang="en-US" sz="2800" dirty="0" smtClean="0"/>
              <a:t>, thrombocytopenia  (in the absence of offending medications), hemolytic anemia </a:t>
            </a:r>
          </a:p>
          <a:p>
            <a:r>
              <a:rPr lang="en-US" sz="2800" b="1" dirty="0" smtClean="0"/>
              <a:t>R</a:t>
            </a:r>
            <a:r>
              <a:rPr lang="en-US" sz="2800" dirty="0" smtClean="0"/>
              <a:t>enal involvement –</a:t>
            </a:r>
          </a:p>
          <a:p>
            <a:pPr lvl="1"/>
            <a:r>
              <a:rPr lang="en-US" sz="2800" dirty="0" smtClean="0"/>
              <a:t> </a:t>
            </a:r>
            <a:r>
              <a:rPr lang="en-US" sz="2800" dirty="0" err="1" smtClean="0"/>
              <a:t>Proteinuria</a:t>
            </a:r>
            <a:r>
              <a:rPr lang="en-US" sz="2800" dirty="0" smtClean="0"/>
              <a:t> (&gt;0.5 g/d or 3+ positive on dipstick testing) or cellular casts </a:t>
            </a:r>
          </a:p>
          <a:p>
            <a:r>
              <a:rPr lang="en-US" sz="2800" b="1" dirty="0" smtClean="0"/>
              <a:t>A</a:t>
            </a:r>
            <a:r>
              <a:rPr lang="en-US" sz="2800" dirty="0" smtClean="0"/>
              <a:t>NAs –Higher titers generally more specific (&gt;1:160); in the absence of medications associated with drug-induced lupus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915400" cy="1143000"/>
          </a:xfrm>
        </p:spPr>
        <p:txBody>
          <a:bodyPr>
            <a:normAutofit fontScale="90000"/>
          </a:bodyPr>
          <a:lstStyle/>
          <a:p>
            <a:r>
              <a:rPr lang="en-US" dirty="0" smtClean="0"/>
              <a:t>“SOAP BRAIN MD”- 4/11 for Diagnosis </a:t>
            </a:r>
            <a:endParaRPr lang="en-US" dirty="0"/>
          </a:p>
        </p:txBody>
      </p:sp>
      <p:sp>
        <p:nvSpPr>
          <p:cNvPr id="3" name="Content Placeholder 2"/>
          <p:cNvSpPr>
            <a:spLocks noGrp="1"/>
          </p:cNvSpPr>
          <p:nvPr>
            <p:ph idx="1"/>
          </p:nvPr>
        </p:nvSpPr>
        <p:spPr>
          <a:xfrm>
            <a:off x="228600" y="1600200"/>
            <a:ext cx="8763000" cy="5867400"/>
          </a:xfrm>
        </p:spPr>
        <p:txBody>
          <a:bodyPr>
            <a:noAutofit/>
          </a:bodyPr>
          <a:lstStyle/>
          <a:p>
            <a:r>
              <a:rPr lang="en-US" sz="2800" b="1" dirty="0" smtClean="0"/>
              <a:t>I</a:t>
            </a:r>
            <a:r>
              <a:rPr lang="en-US" sz="2800" dirty="0" smtClean="0"/>
              <a:t>mmunologic phenomena-  </a:t>
            </a:r>
          </a:p>
          <a:p>
            <a:pPr lvl="1"/>
            <a:r>
              <a:rPr lang="en-US" sz="2800" dirty="0" err="1" smtClean="0"/>
              <a:t>dsDNA</a:t>
            </a:r>
            <a:r>
              <a:rPr lang="en-US" sz="2800" dirty="0"/>
              <a:t>; anti-Smith (</a:t>
            </a:r>
            <a:r>
              <a:rPr lang="en-US" sz="2800" dirty="0" err="1"/>
              <a:t>Sm</a:t>
            </a:r>
            <a:r>
              <a:rPr lang="en-US" sz="2800" dirty="0"/>
              <a:t>) antibodies; </a:t>
            </a:r>
            <a:r>
              <a:rPr lang="en-US" sz="2800" dirty="0" err="1" smtClean="0"/>
              <a:t>antiphospholipid</a:t>
            </a:r>
            <a:r>
              <a:rPr lang="en-US" sz="2800" dirty="0" smtClean="0"/>
              <a:t> </a:t>
            </a:r>
            <a:r>
              <a:rPr lang="en-US" sz="2800" dirty="0"/>
              <a:t>antibodies </a:t>
            </a:r>
            <a:r>
              <a:rPr lang="en-US" sz="2800" dirty="0" smtClean="0"/>
              <a:t> </a:t>
            </a:r>
            <a:r>
              <a:rPr lang="en-US" sz="2800" dirty="0" err="1" smtClean="0"/>
              <a:t>anticardiolipin</a:t>
            </a:r>
            <a:r>
              <a:rPr lang="en-US" sz="2800" dirty="0" smtClean="0"/>
              <a:t> </a:t>
            </a:r>
            <a:r>
              <a:rPr lang="en-US" sz="2800" dirty="0"/>
              <a:t>immunoglobulin G [</a:t>
            </a:r>
            <a:r>
              <a:rPr lang="en-US" sz="2800" dirty="0" err="1"/>
              <a:t>IgG</a:t>
            </a:r>
            <a:r>
              <a:rPr lang="en-US" sz="2800" dirty="0"/>
              <a:t>] or </a:t>
            </a:r>
            <a:r>
              <a:rPr lang="en-US" sz="2800" dirty="0" smtClean="0"/>
              <a:t>immunoglobulin </a:t>
            </a:r>
            <a:r>
              <a:rPr lang="en-US" sz="2800" dirty="0"/>
              <a:t>M [</a:t>
            </a:r>
            <a:r>
              <a:rPr lang="en-US" sz="2800" dirty="0" err="1"/>
              <a:t>IgM</a:t>
            </a:r>
            <a:r>
              <a:rPr lang="en-US" sz="2800" dirty="0"/>
              <a:t>] or lupus anticoagulant); biologic false-positive </a:t>
            </a:r>
            <a:r>
              <a:rPr lang="en-US" sz="2800" dirty="0" smtClean="0"/>
              <a:t>serologic </a:t>
            </a:r>
            <a:r>
              <a:rPr lang="en-US" sz="2800" dirty="0"/>
              <a:t>test results for </a:t>
            </a:r>
            <a:r>
              <a:rPr lang="en-US" sz="2800" dirty="0" smtClean="0"/>
              <a:t>syphilis</a:t>
            </a:r>
          </a:p>
          <a:p>
            <a:r>
              <a:rPr lang="en-US" sz="2800" b="1" dirty="0" smtClean="0"/>
              <a:t>N</a:t>
            </a:r>
            <a:r>
              <a:rPr lang="en-US" sz="2800" dirty="0" smtClean="0"/>
              <a:t>eurologic </a:t>
            </a:r>
            <a:r>
              <a:rPr lang="en-US" sz="2800" dirty="0"/>
              <a:t>disorder </a:t>
            </a:r>
            <a:r>
              <a:rPr lang="en-US" sz="2800" dirty="0" smtClean="0"/>
              <a:t>– </a:t>
            </a:r>
          </a:p>
          <a:p>
            <a:pPr lvl="1"/>
            <a:r>
              <a:rPr lang="en-US" sz="2800" dirty="0" smtClean="0"/>
              <a:t>Seizures </a:t>
            </a:r>
            <a:r>
              <a:rPr lang="en-US" sz="2800" dirty="0"/>
              <a:t>or psychosis in the absence of other </a:t>
            </a:r>
            <a:r>
              <a:rPr lang="en-US" sz="2800" dirty="0" smtClean="0"/>
              <a:t>causes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555</TotalTime>
  <Words>2218</Words>
  <Application>Microsoft Office PowerPoint</Application>
  <PresentationFormat>On-screen Show (4:3)</PresentationFormat>
  <Paragraphs>331</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Technic</vt:lpstr>
      <vt:lpstr>AOA Rheumatology Review</vt:lpstr>
      <vt:lpstr>Case #1:</vt:lpstr>
      <vt:lpstr>Tests</vt:lpstr>
      <vt:lpstr>Reasons for an ANA Positive test </vt:lpstr>
      <vt:lpstr>SLE</vt:lpstr>
      <vt:lpstr>Slide 6</vt:lpstr>
      <vt:lpstr>“SOAP BRAIN MD”- 4/11 for Diagnosis </vt:lpstr>
      <vt:lpstr>“SOAP BRAIN MD”- 4/11 for Diagnosis </vt:lpstr>
      <vt:lpstr>“SOAP BRAIN MD”- 4/11 for Diagnosis </vt:lpstr>
      <vt:lpstr>SOAP BRAIN MD 4/11</vt:lpstr>
      <vt:lpstr>Treatment: Symptomatic</vt:lpstr>
      <vt:lpstr>Renal disease- Lupus nephritis </vt:lpstr>
      <vt:lpstr>Pregnant Women with SLE</vt:lpstr>
      <vt:lpstr>Case 2 </vt:lpstr>
      <vt:lpstr>Xray of spine and SI  joints </vt:lpstr>
      <vt:lpstr>Slide 16</vt:lpstr>
      <vt:lpstr>Ankylosing Spondilitis</vt:lpstr>
      <vt:lpstr>Treatment</vt:lpstr>
      <vt:lpstr>Case 3</vt:lpstr>
      <vt:lpstr>Slide 20</vt:lpstr>
      <vt:lpstr>TAP the KNEE! </vt:lpstr>
      <vt:lpstr>Gonococcal arthritis </vt:lpstr>
      <vt:lpstr>Case 4</vt:lpstr>
      <vt:lpstr>Get an X-ray! </vt:lpstr>
      <vt:lpstr>4 classic findings on Xray for OA </vt:lpstr>
      <vt:lpstr>What is going on in the joint? </vt:lpstr>
      <vt:lpstr>Slide 27</vt:lpstr>
      <vt:lpstr>Osteoarthritis or DJD</vt:lpstr>
      <vt:lpstr>Treatment- does not CURE! </vt:lpstr>
      <vt:lpstr>Osteoarthritis vs. Rheumatoid Arthritis </vt:lpstr>
      <vt:lpstr>Case 5</vt:lpstr>
      <vt:lpstr>Hands of the Patient </vt:lpstr>
      <vt:lpstr>Rheumatoid Nodules</vt:lpstr>
      <vt:lpstr>Extraarticular Manifestations</vt:lpstr>
      <vt:lpstr>Diagnostic Criteria for RA &gt;4 </vt:lpstr>
      <vt:lpstr>Pathology of RA </vt:lpstr>
      <vt:lpstr>Pathology of RA </vt:lpstr>
      <vt:lpstr>Treat Early - Joint damage from RA can begin to occur within the first 12 mo.  </vt:lpstr>
      <vt:lpstr>Prevent Destruction – DMARDs </vt:lpstr>
      <vt:lpstr>Seronegative Spondyloarthropathy </vt:lpstr>
      <vt:lpstr>Seronegative Spondyloarthropathy </vt:lpstr>
      <vt:lpstr>Reactive Arthritis </vt:lpstr>
      <vt:lpstr>Case 6 </vt:lpstr>
      <vt:lpstr>After an H and P, </vt:lpstr>
      <vt:lpstr>Under polarized light you see? Blue spikes.    </vt:lpstr>
      <vt:lpstr>Slide 46</vt:lpstr>
      <vt:lpstr>Pseudogout</vt:lpstr>
      <vt:lpstr>Treatment</vt:lpstr>
      <vt:lpstr>Cancer patient undergoing chemo? </vt:lpstr>
      <vt:lpstr>Pseudogout treatment</vt:lpstr>
      <vt:lpstr>Scleroderma</vt:lpstr>
      <vt:lpstr>Psoriatic Arthritis</vt:lpstr>
      <vt:lpstr> </vt:lpstr>
      <vt:lpstr>Takaysou’s arteritis</vt:lpstr>
      <vt:lpstr>Temporal arteritis= Giant cell arteritis  </vt:lpstr>
      <vt:lpstr>Wegener’s </vt:lpstr>
      <vt:lpstr>Polyarteritis Nodosa</vt:lpstr>
      <vt:lpstr>Microscopic polyangitis</vt:lpstr>
      <vt:lpstr>Thromboangitis obliterans- Buerger’s disease</vt:lpstr>
      <vt:lpstr>Polymyositis vs. Dermatomyositis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AOA Rheumatology Review</dc:title>
  <dc:creator>Emily Lee Albertson</dc:creator>
  <cp:lastModifiedBy>Emily Lee Albertson</cp:lastModifiedBy>
  <cp:revision>20</cp:revision>
  <dcterms:created xsi:type="dcterms:W3CDTF">2009-04-02T16:27:58Z</dcterms:created>
  <dcterms:modified xsi:type="dcterms:W3CDTF">2009-05-08T23:14:07Z</dcterms:modified>
</cp:coreProperties>
</file>