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311" r:id="rId5"/>
    <p:sldId id="288" r:id="rId6"/>
    <p:sldId id="312" r:id="rId7"/>
    <p:sldId id="264" r:id="rId8"/>
    <p:sldId id="313" r:id="rId9"/>
    <p:sldId id="289" r:id="rId10"/>
    <p:sldId id="314" r:id="rId11"/>
    <p:sldId id="267" r:id="rId12"/>
    <p:sldId id="315" r:id="rId13"/>
    <p:sldId id="290" r:id="rId14"/>
    <p:sldId id="316" r:id="rId15"/>
    <p:sldId id="317" r:id="rId16"/>
    <p:sldId id="268" r:id="rId17"/>
    <p:sldId id="318" r:id="rId18"/>
    <p:sldId id="319" r:id="rId19"/>
    <p:sldId id="291" r:id="rId20"/>
    <p:sldId id="320" r:id="rId21"/>
    <p:sldId id="321" r:id="rId22"/>
    <p:sldId id="270" r:id="rId23"/>
    <p:sldId id="329" r:id="rId24"/>
    <p:sldId id="330" r:id="rId25"/>
    <p:sldId id="292" r:id="rId26"/>
    <p:sldId id="331" r:id="rId27"/>
    <p:sldId id="332" r:id="rId28"/>
    <p:sldId id="325" r:id="rId29"/>
    <p:sldId id="333" r:id="rId30"/>
    <p:sldId id="326" r:id="rId31"/>
    <p:sldId id="334" r:id="rId32"/>
    <p:sldId id="324" r:id="rId33"/>
    <p:sldId id="335" r:id="rId34"/>
    <p:sldId id="323" r:id="rId35"/>
    <p:sldId id="336" r:id="rId36"/>
    <p:sldId id="328" r:id="rId37"/>
    <p:sldId id="338" r:id="rId38"/>
    <p:sldId id="327" r:id="rId39"/>
    <p:sldId id="339" r:id="rId40"/>
    <p:sldId id="337" r:id="rId41"/>
    <p:sldId id="340" r:id="rId42"/>
    <p:sldId id="322" r:id="rId43"/>
    <p:sldId id="341" r:id="rId44"/>
    <p:sldId id="308" r:id="rId45"/>
    <p:sldId id="345" r:id="rId46"/>
    <p:sldId id="346" r:id="rId47"/>
    <p:sldId id="344" r:id="rId48"/>
    <p:sldId id="347" r:id="rId49"/>
    <p:sldId id="343" r:id="rId50"/>
    <p:sldId id="348" r:id="rId51"/>
    <p:sldId id="349" r:id="rId52"/>
    <p:sldId id="342" r:id="rId53"/>
    <p:sldId id="350" r:id="rId54"/>
    <p:sldId id="309" r:id="rId55"/>
    <p:sldId id="351"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60"/>
  </p:normalViewPr>
  <p:slideViewPr>
    <p:cSldViewPr>
      <p:cViewPr varScale="1">
        <p:scale>
          <a:sx n="104" d="100"/>
          <a:sy n="104" d="100"/>
        </p:scale>
        <p:origin x="-1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403D24-B36C-434D-AF64-2F1990B19C8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EC12EE-AE92-425B-B034-C616A87E3F6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594617-3C7F-41CA-9E66-AB91C200F7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A1CDC3-D324-4DF9-990F-6E7046C8E67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B561FC-FC86-4F4C-A3D0-B08BAF872DC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C6C6D2-6C19-4EC2-8578-E3502406055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C7566D-51DA-441A-A265-018C84EF54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8ADC13-F743-46C0-90DC-8CD30414A3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D36F1C-AA3F-4C2B-B949-84AEE8B516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4331A5-5586-4053-8F12-D69B81FAF32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24E463-A4FF-4E83-919E-66DEEF97CA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80CA205-916B-4EEE-AA02-0CDA3F1CAB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70025"/>
          </a:xfrm>
        </p:spPr>
        <p:txBody>
          <a:bodyPr/>
          <a:lstStyle/>
          <a:p>
            <a:r>
              <a:rPr lang="en-US" sz="5400" dirty="0" smtClean="0">
                <a:solidFill>
                  <a:schemeClr val="bg1"/>
                </a:solidFill>
              </a:rPr>
              <a:t>2009 </a:t>
            </a:r>
            <a:r>
              <a:rPr lang="en-US" sz="5400" dirty="0">
                <a:solidFill>
                  <a:schemeClr val="bg1"/>
                </a:solidFill>
              </a:rPr>
              <a:t>AOA Review</a:t>
            </a:r>
          </a:p>
        </p:txBody>
      </p:sp>
      <p:sp>
        <p:nvSpPr>
          <p:cNvPr id="2051" name="Rectangle 3"/>
          <p:cNvSpPr>
            <a:spLocks noGrp="1" noChangeArrowheads="1"/>
          </p:cNvSpPr>
          <p:nvPr>
            <p:ph type="subTitle" idx="1"/>
          </p:nvPr>
        </p:nvSpPr>
        <p:spPr/>
        <p:txBody>
          <a:bodyPr/>
          <a:lstStyle/>
          <a:p>
            <a:r>
              <a:rPr lang="en-US" dirty="0" smtClean="0">
                <a:solidFill>
                  <a:schemeClr val="bg1"/>
                </a:solidFill>
              </a:rPr>
              <a:t>Neurology</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3429000"/>
          </a:xfrm>
        </p:spPr>
        <p:txBody>
          <a:bodyPr/>
          <a:lstStyle/>
          <a:p>
            <a:pPr lvl="0" algn="l"/>
            <a:r>
              <a:rPr lang="en-US" sz="2200" b="1" dirty="0" smtClean="0">
                <a:solidFill>
                  <a:schemeClr val="bg1"/>
                </a:solidFill>
                <a:latin typeface="+mj-lt"/>
                <a:ea typeface="+mj-ea"/>
                <a:cs typeface="+mj-cs"/>
              </a:rPr>
              <a:t>Answer: A ,</a:t>
            </a:r>
            <a:r>
              <a:rPr lang="en-US" sz="2200" dirty="0" smtClean="0">
                <a:solidFill>
                  <a:schemeClr val="bg1"/>
                </a:solidFill>
                <a:latin typeface="+mj-lt"/>
                <a:ea typeface="+mj-ea"/>
                <a:cs typeface="+mj-cs"/>
              </a:rPr>
              <a:t>  </a:t>
            </a:r>
            <a:r>
              <a:rPr lang="en-US" sz="2200" dirty="0">
                <a:solidFill>
                  <a:schemeClr val="bg1"/>
                </a:solidFill>
                <a:latin typeface="+mj-lt"/>
                <a:ea typeface="+mj-ea"/>
                <a:cs typeface="+mj-cs"/>
              </a:rPr>
              <a:t>The patient has benign positional vertigo.  The </a:t>
            </a:r>
            <a:r>
              <a:rPr lang="en-US" sz="2200" dirty="0" err="1">
                <a:solidFill>
                  <a:schemeClr val="bg1"/>
                </a:solidFill>
                <a:latin typeface="+mj-lt"/>
                <a:ea typeface="+mj-ea"/>
                <a:cs typeface="+mj-cs"/>
              </a:rPr>
              <a:t>pathophysiology</a:t>
            </a:r>
            <a:r>
              <a:rPr lang="en-US" sz="2200" dirty="0">
                <a:solidFill>
                  <a:schemeClr val="bg1"/>
                </a:solidFill>
                <a:latin typeface="+mj-lt"/>
                <a:ea typeface="+mj-ea"/>
                <a:cs typeface="+mj-cs"/>
              </a:rPr>
              <a:t> appears to involve granular masses that sit in the semicircular canals of the inner ear, stimulating hair cells, thus setting off episodes of vertigo.  The primary treatment involves repositioning maneuvers (</a:t>
            </a:r>
            <a:r>
              <a:rPr lang="en-US" sz="2200" dirty="0" err="1">
                <a:solidFill>
                  <a:schemeClr val="bg1"/>
                </a:solidFill>
                <a:latin typeface="+mj-lt"/>
                <a:ea typeface="+mj-ea"/>
                <a:cs typeface="+mj-cs"/>
              </a:rPr>
              <a:t>Epley</a:t>
            </a:r>
            <a:r>
              <a:rPr lang="en-US" sz="2200" dirty="0">
                <a:solidFill>
                  <a:schemeClr val="bg1"/>
                </a:solidFill>
                <a:latin typeface="+mj-lt"/>
                <a:ea typeface="+mj-ea"/>
                <a:cs typeface="+mj-cs"/>
              </a:rPr>
              <a:t> Maneuver) that move the </a:t>
            </a:r>
            <a:r>
              <a:rPr lang="en-US" sz="2200" dirty="0" err="1">
                <a:solidFill>
                  <a:schemeClr val="bg1"/>
                </a:solidFill>
                <a:latin typeface="+mj-lt"/>
                <a:ea typeface="+mj-ea"/>
                <a:cs typeface="+mj-cs"/>
              </a:rPr>
              <a:t>otoliths</a:t>
            </a:r>
            <a:r>
              <a:rPr lang="en-US" sz="2200" dirty="0">
                <a:solidFill>
                  <a:schemeClr val="bg1"/>
                </a:solidFill>
                <a:latin typeface="+mj-lt"/>
                <a:ea typeface="+mj-ea"/>
                <a:cs typeface="+mj-cs"/>
              </a:rPr>
              <a:t> in the semicircular canals into the broader utricle and </a:t>
            </a:r>
            <a:r>
              <a:rPr lang="en-US" sz="2200" dirty="0" err="1">
                <a:solidFill>
                  <a:schemeClr val="bg1"/>
                </a:solidFill>
                <a:latin typeface="+mj-lt"/>
                <a:ea typeface="+mj-ea"/>
                <a:cs typeface="+mj-cs"/>
              </a:rPr>
              <a:t>saccule</a:t>
            </a:r>
            <a:r>
              <a:rPr lang="en-US" sz="2200" dirty="0">
                <a:solidFill>
                  <a:schemeClr val="bg1"/>
                </a:solidFill>
                <a:latin typeface="+mj-lt"/>
                <a:ea typeface="+mj-ea"/>
                <a:cs typeface="+mj-cs"/>
              </a:rPr>
              <a:t>.  In addition, first generation antihistamines, such as </a:t>
            </a:r>
            <a:r>
              <a:rPr lang="en-US" sz="2200" dirty="0" err="1">
                <a:solidFill>
                  <a:schemeClr val="bg1"/>
                </a:solidFill>
                <a:latin typeface="+mj-lt"/>
                <a:ea typeface="+mj-ea"/>
                <a:cs typeface="+mj-cs"/>
              </a:rPr>
              <a:t>meclizine</a:t>
            </a:r>
            <a:r>
              <a:rPr lang="en-US" sz="2200" dirty="0">
                <a:solidFill>
                  <a:schemeClr val="bg1"/>
                </a:solidFill>
                <a:latin typeface="+mj-lt"/>
                <a:ea typeface="+mj-ea"/>
                <a:cs typeface="+mj-cs"/>
              </a:rPr>
              <a:t>, can also be effective at symptom control.</a:t>
            </a:r>
            <a:br>
              <a:rPr lang="en-US" sz="2200" dirty="0">
                <a:solidFill>
                  <a:schemeClr val="bg1"/>
                </a:solidFill>
                <a:latin typeface="+mj-lt"/>
                <a:ea typeface="+mj-ea"/>
                <a:cs typeface="+mj-cs"/>
              </a:rPr>
            </a:br>
            <a:endParaRPr lang="en-US" sz="22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28600" y="152400"/>
            <a:ext cx="8686800" cy="6217087"/>
          </a:xfrm>
          <a:prstGeom prst="rect">
            <a:avLst/>
          </a:prstGeom>
          <a:noFill/>
          <a:ln w="9525">
            <a:noFill/>
            <a:miter lim="800000"/>
            <a:headEnd/>
            <a:tailEnd/>
          </a:ln>
          <a:effectLst/>
        </p:spPr>
        <p:txBody>
          <a:bodyPr>
            <a:spAutoFit/>
          </a:bodyPr>
          <a:lstStyle/>
          <a:p>
            <a:pPr lvl="0"/>
            <a:r>
              <a:rPr lang="en-US" sz="2200" dirty="0" smtClean="0">
                <a:solidFill>
                  <a:schemeClr val="bg1"/>
                </a:solidFill>
              </a:rPr>
              <a:t>A </a:t>
            </a:r>
            <a:r>
              <a:rPr lang="en-US" sz="2200" dirty="0">
                <a:solidFill>
                  <a:schemeClr val="bg1"/>
                </a:solidFill>
              </a:rPr>
              <a:t>65-year-old man comes to the physician because of an increasingly severe tremor that affects the right hand.  The tremor is particularly marked at rest and disappears when the limb is in movement.  The man’s speech is soft but not monotonous.  There is increased resistance when the arms or neck are passively flexed.  Sensation and muscle strength appear intact.  Short-term memory is preserved.  The patient’s blood pressure is 134/82 mm Hg, temperature is 37 C, pulse is 70/min, and respirations are 10/min.  The patient has a history of a previous episode of narrow-angle glaucoma.  Which of the following drugs should be avoided in the treatment of his neurologic condition</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a:t>
            </a:r>
            <a:r>
              <a:rPr lang="en-US" sz="2200" dirty="0" err="1" smtClean="0">
                <a:solidFill>
                  <a:schemeClr val="bg1"/>
                </a:solidFill>
              </a:rPr>
              <a:t>Amantidine</a:t>
            </a:r>
            <a:endParaRPr lang="en-US" sz="2200" dirty="0">
              <a:solidFill>
                <a:schemeClr val="bg1"/>
              </a:solidFill>
            </a:endParaRPr>
          </a:p>
          <a:p>
            <a:pPr lvl="1"/>
            <a:r>
              <a:rPr lang="en-US" sz="2200" dirty="0" smtClean="0">
                <a:solidFill>
                  <a:schemeClr val="bg1"/>
                </a:solidFill>
              </a:rPr>
              <a:t>B) </a:t>
            </a:r>
            <a:r>
              <a:rPr lang="en-US" sz="2200" dirty="0" err="1" smtClean="0">
                <a:solidFill>
                  <a:schemeClr val="bg1"/>
                </a:solidFill>
              </a:rPr>
              <a:t>Benztropine</a:t>
            </a:r>
            <a:endParaRPr lang="en-US" sz="2200" dirty="0">
              <a:solidFill>
                <a:schemeClr val="bg1"/>
              </a:solidFill>
            </a:endParaRPr>
          </a:p>
          <a:p>
            <a:pPr lvl="1"/>
            <a:r>
              <a:rPr lang="en-US" sz="2200" dirty="0" smtClean="0">
                <a:solidFill>
                  <a:schemeClr val="bg1"/>
                </a:solidFill>
              </a:rPr>
              <a:t>C) </a:t>
            </a:r>
            <a:r>
              <a:rPr lang="en-US" sz="2200" dirty="0" err="1" smtClean="0">
                <a:solidFill>
                  <a:schemeClr val="bg1"/>
                </a:solidFill>
              </a:rPr>
              <a:t>Bromocriptine</a:t>
            </a:r>
            <a:endParaRPr lang="en-US" sz="2200" dirty="0">
              <a:solidFill>
                <a:schemeClr val="bg1"/>
              </a:solidFill>
            </a:endParaRPr>
          </a:p>
          <a:p>
            <a:pPr lvl="1"/>
            <a:r>
              <a:rPr lang="en-US" sz="2200" dirty="0" smtClean="0">
                <a:solidFill>
                  <a:schemeClr val="bg1"/>
                </a:solidFill>
              </a:rPr>
              <a:t>D) </a:t>
            </a:r>
            <a:r>
              <a:rPr lang="en-US" sz="2200" dirty="0" err="1" smtClean="0">
                <a:solidFill>
                  <a:schemeClr val="bg1"/>
                </a:solidFill>
              </a:rPr>
              <a:t>Levodopa</a:t>
            </a:r>
            <a:endParaRPr lang="en-US" sz="2200" dirty="0">
              <a:solidFill>
                <a:schemeClr val="bg1"/>
              </a:solidFill>
            </a:endParaRPr>
          </a:p>
          <a:p>
            <a:pPr lvl="1"/>
            <a:r>
              <a:rPr lang="en-US" sz="2200" dirty="0" smtClean="0">
                <a:solidFill>
                  <a:schemeClr val="bg1"/>
                </a:solidFill>
              </a:rPr>
              <a:t>E) </a:t>
            </a:r>
            <a:r>
              <a:rPr lang="en-US" sz="2200" dirty="0" err="1" smtClean="0">
                <a:solidFill>
                  <a:schemeClr val="bg1"/>
                </a:solidFill>
              </a:rPr>
              <a:t>Selegiline</a:t>
            </a:r>
            <a:endParaRPr lang="en-US" sz="2200" dirty="0">
              <a:solidFill>
                <a:schemeClr val="bg1"/>
              </a:solidFill>
            </a:endParaRPr>
          </a:p>
          <a:p>
            <a:endParaRPr lang="en-US" sz="24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533400" y="838200"/>
            <a:ext cx="8001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rPr>
              <a:t>Answer: B</a:t>
            </a:r>
            <a:r>
              <a:rPr lang="en-US" sz="2200" dirty="0" smtClean="0">
                <a:solidFill>
                  <a:schemeClr val="bg1"/>
                </a:solidFill>
                <a:latin typeface="Arial" pitchFamily="34" charset="0"/>
                <a:ea typeface="Times New Roman" pitchFamily="18" charset="0"/>
              </a:rPr>
              <a:t> ,</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The clinical picture is consistent with Parkinson disease at a relatively early stage.  Resting tremor may be unilateral at first.  </a:t>
            </a:r>
            <a:r>
              <a:rPr kumimoji="0" lang="en-US" sz="2200" b="0" i="0" u="none" strike="noStrike" cap="none" normalizeH="0" baseline="0" dirty="0" err="1" smtClean="0">
                <a:ln>
                  <a:noFill/>
                </a:ln>
                <a:solidFill>
                  <a:schemeClr val="bg1"/>
                </a:solidFill>
                <a:effectLst/>
                <a:latin typeface="Arial" pitchFamily="34" charset="0"/>
                <a:ea typeface="Times New Roman" pitchFamily="18" charset="0"/>
              </a:rPr>
              <a:t>ANticholinergic</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drugs such as </a:t>
            </a:r>
            <a:r>
              <a:rPr kumimoji="0" lang="en-US" sz="2200" b="0" i="0" u="none" strike="noStrike" cap="none" normalizeH="0" baseline="0" dirty="0" err="1" smtClean="0">
                <a:ln>
                  <a:noFill/>
                </a:ln>
                <a:solidFill>
                  <a:schemeClr val="bg1"/>
                </a:solidFill>
                <a:effectLst/>
                <a:latin typeface="Arial" pitchFamily="34" charset="0"/>
                <a:ea typeface="Times New Roman" pitchFamily="18" charset="0"/>
              </a:rPr>
              <a:t>benztropine</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are frequently used initially and are effective in alleviating tremor and rigidity.  </a:t>
            </a:r>
            <a:r>
              <a:rPr kumimoji="0" lang="en-US" sz="2200" b="1" i="0" u="none" strike="noStrike" cap="none" normalizeH="0" baseline="0" dirty="0" smtClean="0">
                <a:ln>
                  <a:noFill/>
                </a:ln>
                <a:solidFill>
                  <a:schemeClr val="bg1"/>
                </a:solidFill>
                <a:effectLst/>
                <a:latin typeface="Arial" pitchFamily="34" charset="0"/>
                <a:ea typeface="Times New Roman" pitchFamily="18" charset="0"/>
              </a:rPr>
              <a:t>The key to the correct answer is the fact that the patient’s history includes narrow-angle glaucoma</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Use of </a:t>
            </a:r>
            <a:r>
              <a:rPr kumimoji="0" lang="en-US" sz="2200" b="0" i="0" u="none" strike="noStrike" cap="none" normalizeH="0" baseline="0" dirty="0" err="1" smtClean="0">
                <a:ln>
                  <a:noFill/>
                </a:ln>
                <a:solidFill>
                  <a:schemeClr val="bg1"/>
                </a:solidFill>
                <a:effectLst/>
                <a:latin typeface="Arial" pitchFamily="34" charset="0"/>
                <a:ea typeface="Times New Roman" pitchFamily="18" charset="0"/>
              </a:rPr>
              <a:t>anticholinergic</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drugs may lead to an acute increase of intraocular pressure in predisposed individuals and precipitation of narrow-angle glaucoma.  The other drugs listed in this question would all be appropriate for use in this patient.</a:t>
            </a:r>
            <a:endParaRPr kumimoji="0" lang="en-US" sz="2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28600" y="685800"/>
            <a:ext cx="8686800" cy="3508653"/>
          </a:xfrm>
          <a:prstGeom prst="rect">
            <a:avLst/>
          </a:prstGeom>
          <a:noFill/>
          <a:ln w="9525">
            <a:noFill/>
            <a:miter lim="800000"/>
            <a:headEnd/>
            <a:tailEnd/>
          </a:ln>
          <a:effectLst/>
        </p:spPr>
        <p:txBody>
          <a:bodyPr>
            <a:spAutoFit/>
          </a:bodyPr>
          <a:lstStyle/>
          <a:p>
            <a:pPr lvl="0"/>
            <a:r>
              <a:rPr lang="en-US" sz="2200" dirty="0" smtClean="0">
                <a:solidFill>
                  <a:schemeClr val="bg1"/>
                </a:solidFill>
              </a:rPr>
              <a:t>A </a:t>
            </a:r>
            <a:r>
              <a:rPr lang="en-US" sz="2200" dirty="0">
                <a:solidFill>
                  <a:schemeClr val="bg1"/>
                </a:solidFill>
              </a:rPr>
              <a:t>45-year-old woman is involved in a head-on collision with a tree at 50 mph during which she hits her head on the windshield. In which structure is she most likely to have an intracranial hemorrhage</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a:t>
            </a:r>
            <a:r>
              <a:rPr lang="en-US" sz="2200" dirty="0" err="1" smtClean="0">
                <a:solidFill>
                  <a:schemeClr val="bg1"/>
                </a:solidFill>
              </a:rPr>
              <a:t>Putamen</a:t>
            </a:r>
            <a:endParaRPr lang="en-US" sz="2200" dirty="0">
              <a:solidFill>
                <a:schemeClr val="bg1"/>
              </a:solidFill>
            </a:endParaRPr>
          </a:p>
          <a:p>
            <a:pPr lvl="1"/>
            <a:r>
              <a:rPr lang="en-US" sz="2200" dirty="0" smtClean="0">
                <a:solidFill>
                  <a:schemeClr val="bg1"/>
                </a:solidFill>
              </a:rPr>
              <a:t>B) Temporal </a:t>
            </a:r>
            <a:r>
              <a:rPr lang="en-US" sz="2200" dirty="0">
                <a:solidFill>
                  <a:schemeClr val="bg1"/>
                </a:solidFill>
              </a:rPr>
              <a:t>lobe</a:t>
            </a:r>
          </a:p>
          <a:p>
            <a:pPr lvl="1"/>
            <a:r>
              <a:rPr lang="en-US" sz="2200" dirty="0" smtClean="0">
                <a:solidFill>
                  <a:schemeClr val="bg1"/>
                </a:solidFill>
              </a:rPr>
              <a:t>C) Thalamus</a:t>
            </a:r>
            <a:endParaRPr lang="en-US" sz="2200" dirty="0">
              <a:solidFill>
                <a:schemeClr val="bg1"/>
              </a:solidFill>
            </a:endParaRPr>
          </a:p>
          <a:p>
            <a:pPr lvl="1"/>
            <a:r>
              <a:rPr lang="en-US" sz="2200" dirty="0" smtClean="0">
                <a:solidFill>
                  <a:schemeClr val="bg1"/>
                </a:solidFill>
              </a:rPr>
              <a:t>D) Occipital </a:t>
            </a:r>
            <a:r>
              <a:rPr lang="en-US" sz="2200" dirty="0">
                <a:solidFill>
                  <a:schemeClr val="bg1"/>
                </a:solidFill>
              </a:rPr>
              <a:t>lobe</a:t>
            </a:r>
          </a:p>
          <a:p>
            <a:pPr lvl="1"/>
            <a:r>
              <a:rPr lang="en-US" sz="2200" dirty="0" smtClean="0">
                <a:solidFill>
                  <a:schemeClr val="bg1"/>
                </a:solidFill>
              </a:rPr>
              <a:t>E) Parietal </a:t>
            </a:r>
            <a:r>
              <a:rPr lang="en-US" sz="2200" dirty="0">
                <a:solidFill>
                  <a:schemeClr val="bg1"/>
                </a:solidFill>
              </a:rPr>
              <a:t>lobe</a:t>
            </a:r>
          </a:p>
          <a:p>
            <a:endParaRPr lang="en-US" sz="24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696200" cy="3477875"/>
          </a:xfrm>
          <a:prstGeom prst="rect">
            <a:avLst/>
          </a:prstGeom>
        </p:spPr>
        <p:txBody>
          <a:bodyPr wrap="square">
            <a:spAutoFit/>
          </a:bodyPr>
          <a:lstStyle/>
          <a:p>
            <a:pPr lvl="0"/>
            <a:r>
              <a:rPr lang="en-US" sz="2200" b="1" dirty="0" smtClean="0">
                <a:solidFill>
                  <a:schemeClr val="bg1"/>
                </a:solidFill>
              </a:rPr>
              <a:t>Answer: B </a:t>
            </a:r>
            <a:r>
              <a:rPr lang="en-US" sz="2200" dirty="0" smtClean="0">
                <a:solidFill>
                  <a:schemeClr val="bg1"/>
                </a:solidFill>
              </a:rPr>
              <a:t>, </a:t>
            </a:r>
            <a:r>
              <a:rPr lang="en-US" sz="2200" dirty="0">
                <a:solidFill>
                  <a:schemeClr val="bg1"/>
                </a:solidFill>
              </a:rPr>
              <a:t>Temporal </a:t>
            </a:r>
            <a:r>
              <a:rPr lang="en-US" sz="2200" dirty="0" smtClean="0">
                <a:solidFill>
                  <a:schemeClr val="bg1"/>
                </a:solidFill>
              </a:rPr>
              <a:t>lobe. Temporal </a:t>
            </a:r>
            <a:r>
              <a:rPr lang="en-US" sz="2200" dirty="0">
                <a:solidFill>
                  <a:schemeClr val="bg1"/>
                </a:solidFill>
              </a:rPr>
              <a:t>lobes and inferior frontal lobes frequently involved in traumatic brain </a:t>
            </a:r>
            <a:r>
              <a:rPr lang="en-US" sz="2200" dirty="0" smtClean="0">
                <a:solidFill>
                  <a:schemeClr val="bg1"/>
                </a:solidFill>
              </a:rPr>
              <a:t>injury. Continued </a:t>
            </a:r>
            <a:r>
              <a:rPr lang="en-US" sz="2200" dirty="0">
                <a:solidFill>
                  <a:schemeClr val="bg1"/>
                </a:solidFill>
              </a:rPr>
              <a:t>forward motion of brain within cranial vault, which decelerated on impact, causes anterior brain structures to strike inside of skull</a:t>
            </a:r>
            <a:r>
              <a:rPr lang="en-US" sz="2200" dirty="0">
                <a:solidFill>
                  <a:schemeClr val="bg1"/>
                </a:solidFill>
                <a:sym typeface="Wingdings"/>
              </a:rPr>
              <a:t></a:t>
            </a:r>
            <a:r>
              <a:rPr lang="en-US" sz="2200" dirty="0">
                <a:solidFill>
                  <a:schemeClr val="bg1"/>
                </a:solidFill>
              </a:rPr>
              <a:t> </a:t>
            </a:r>
            <a:r>
              <a:rPr lang="en-US" sz="2200" dirty="0" smtClean="0">
                <a:solidFill>
                  <a:schemeClr val="bg1"/>
                </a:solidFill>
              </a:rPr>
              <a:t>contusions. Rough </a:t>
            </a:r>
            <a:r>
              <a:rPr lang="en-US" sz="2200" dirty="0" err="1">
                <a:solidFill>
                  <a:schemeClr val="bg1"/>
                </a:solidFill>
              </a:rPr>
              <a:t>cribriform</a:t>
            </a:r>
            <a:r>
              <a:rPr lang="en-US" sz="2200" dirty="0">
                <a:solidFill>
                  <a:schemeClr val="bg1"/>
                </a:solidFill>
              </a:rPr>
              <a:t> plate and middle cranial </a:t>
            </a:r>
            <a:r>
              <a:rPr lang="en-US" sz="2200" dirty="0" err="1">
                <a:solidFill>
                  <a:schemeClr val="bg1"/>
                </a:solidFill>
              </a:rPr>
              <a:t>fossa</a:t>
            </a:r>
            <a:r>
              <a:rPr lang="en-US" sz="2200" dirty="0">
                <a:solidFill>
                  <a:schemeClr val="bg1"/>
                </a:solidFill>
              </a:rPr>
              <a:t> </a:t>
            </a:r>
            <a:r>
              <a:rPr lang="en-US" sz="2200" dirty="0" smtClean="0">
                <a:solidFill>
                  <a:schemeClr val="bg1"/>
                </a:solidFill>
              </a:rPr>
              <a:t>contribute </a:t>
            </a:r>
            <a:r>
              <a:rPr lang="en-US" sz="2200" i="1" dirty="0" smtClean="0">
                <a:solidFill>
                  <a:schemeClr val="bg1"/>
                </a:solidFill>
              </a:rPr>
              <a:t>Coup </a:t>
            </a:r>
            <a:r>
              <a:rPr lang="en-US" sz="2200" dirty="0">
                <a:solidFill>
                  <a:schemeClr val="bg1"/>
                </a:solidFill>
              </a:rPr>
              <a:t>injury: reflect direct blow to </a:t>
            </a:r>
            <a:r>
              <a:rPr lang="en-US" sz="2200" dirty="0" smtClean="0">
                <a:solidFill>
                  <a:schemeClr val="bg1"/>
                </a:solidFill>
              </a:rPr>
              <a:t>brain </a:t>
            </a:r>
            <a:r>
              <a:rPr lang="en-US" sz="2200" i="1" dirty="0" err="1" smtClean="0">
                <a:solidFill>
                  <a:schemeClr val="bg1"/>
                </a:solidFill>
              </a:rPr>
              <a:t>Contrecoup</a:t>
            </a:r>
            <a:r>
              <a:rPr lang="en-US" sz="2200" dirty="0" smtClean="0">
                <a:solidFill>
                  <a:schemeClr val="bg1"/>
                </a:solidFill>
              </a:rPr>
              <a:t> </a:t>
            </a:r>
            <a:r>
              <a:rPr lang="en-US" sz="2200" dirty="0">
                <a:solidFill>
                  <a:schemeClr val="bg1"/>
                </a:solidFill>
              </a:rPr>
              <a:t>injury: reflect injury at diametrically opposed brain region (i.e., occipital lobes) where there </a:t>
            </a:r>
            <a:r>
              <a:rPr lang="en-US" sz="2200" dirty="0" smtClean="0">
                <a:solidFill>
                  <a:schemeClr val="bg1"/>
                </a:solidFill>
              </a:rPr>
              <a:t>is rebound </a:t>
            </a:r>
            <a:r>
              <a:rPr lang="en-US" sz="2200" dirty="0">
                <a:solidFill>
                  <a:schemeClr val="bg1"/>
                </a:solidFill>
              </a:rPr>
              <a:t>movement of overlying </a:t>
            </a:r>
            <a:r>
              <a:rPr lang="en-US" sz="2200" dirty="0" smtClean="0">
                <a:solidFill>
                  <a:schemeClr val="bg1"/>
                </a:solidFill>
              </a:rPr>
              <a:t>skull. Expanding </a:t>
            </a:r>
            <a:r>
              <a:rPr lang="en-US" sz="2200" dirty="0">
                <a:solidFill>
                  <a:schemeClr val="bg1"/>
                </a:solidFill>
              </a:rPr>
              <a:t>hematoma</a:t>
            </a:r>
            <a:r>
              <a:rPr lang="en-US" sz="2200" dirty="0">
                <a:solidFill>
                  <a:schemeClr val="bg1"/>
                </a:solidFill>
                <a:sym typeface="Wingdings"/>
              </a:rPr>
              <a:t></a:t>
            </a:r>
            <a:r>
              <a:rPr lang="en-US" sz="2200" dirty="0">
                <a:solidFill>
                  <a:schemeClr val="bg1"/>
                </a:solidFill>
              </a:rPr>
              <a:t> </a:t>
            </a:r>
            <a:r>
              <a:rPr lang="en-US" sz="2200" dirty="0" err="1">
                <a:solidFill>
                  <a:schemeClr val="bg1"/>
                </a:solidFill>
              </a:rPr>
              <a:t>uncal</a:t>
            </a:r>
            <a:r>
              <a:rPr lang="en-US" sz="2200" dirty="0">
                <a:solidFill>
                  <a:schemeClr val="bg1"/>
                </a:solidFill>
              </a:rPr>
              <a:t> </a:t>
            </a:r>
            <a:r>
              <a:rPr lang="en-US" sz="2200" dirty="0" err="1">
                <a:solidFill>
                  <a:schemeClr val="bg1"/>
                </a:solidFill>
              </a:rPr>
              <a:t>herniation</a:t>
            </a:r>
            <a:endParaRPr lang="en-US" sz="22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467600" cy="4493538"/>
          </a:xfrm>
          <a:prstGeom prst="rect">
            <a:avLst/>
          </a:prstGeom>
        </p:spPr>
        <p:txBody>
          <a:bodyPr wrap="square">
            <a:spAutoFit/>
          </a:bodyPr>
          <a:lstStyle/>
          <a:p>
            <a:r>
              <a:rPr lang="en-US" sz="2200" b="1" dirty="0">
                <a:solidFill>
                  <a:schemeClr val="bg1"/>
                </a:solidFill>
              </a:rPr>
              <a:t>Quick review of traumatic brain injury</a:t>
            </a:r>
            <a:r>
              <a:rPr lang="en-US" sz="2200" b="1" dirty="0" smtClean="0">
                <a:solidFill>
                  <a:schemeClr val="bg1"/>
                </a:solidFill>
              </a:rPr>
              <a:t>:</a:t>
            </a:r>
          </a:p>
          <a:p>
            <a:endParaRPr lang="en-US" sz="2200" b="1" dirty="0">
              <a:solidFill>
                <a:schemeClr val="bg1"/>
              </a:solidFill>
            </a:endParaRPr>
          </a:p>
          <a:p>
            <a:pPr lvl="0"/>
            <a:r>
              <a:rPr lang="en-US" sz="2200" dirty="0" smtClean="0">
                <a:solidFill>
                  <a:schemeClr val="bg1"/>
                </a:solidFill>
              </a:rPr>
              <a:t>1) </a:t>
            </a:r>
            <a:r>
              <a:rPr lang="en-US" sz="2200" u="sng" dirty="0" smtClean="0">
                <a:solidFill>
                  <a:schemeClr val="bg1"/>
                </a:solidFill>
              </a:rPr>
              <a:t>Epidural </a:t>
            </a:r>
            <a:r>
              <a:rPr lang="en-US" sz="2200" u="sng" dirty="0">
                <a:solidFill>
                  <a:schemeClr val="bg1"/>
                </a:solidFill>
              </a:rPr>
              <a:t>hematoma</a:t>
            </a:r>
            <a:r>
              <a:rPr lang="en-US" sz="2200" dirty="0">
                <a:solidFill>
                  <a:schemeClr val="bg1"/>
                </a:solidFill>
              </a:rPr>
              <a:t>: </a:t>
            </a:r>
          </a:p>
          <a:p>
            <a:pPr lvl="1"/>
            <a:r>
              <a:rPr lang="en-US" sz="2200" dirty="0">
                <a:solidFill>
                  <a:schemeClr val="bg1"/>
                </a:solidFill>
              </a:rPr>
              <a:t>Rupture of middle </a:t>
            </a:r>
            <a:r>
              <a:rPr lang="en-US" sz="2200" dirty="0" err="1">
                <a:solidFill>
                  <a:schemeClr val="bg1"/>
                </a:solidFill>
              </a:rPr>
              <a:t>meningeal</a:t>
            </a:r>
            <a:r>
              <a:rPr lang="en-US" sz="2200" dirty="0">
                <a:solidFill>
                  <a:schemeClr val="bg1"/>
                </a:solidFill>
              </a:rPr>
              <a:t> artery from temporal bone fracture</a:t>
            </a:r>
          </a:p>
          <a:p>
            <a:pPr lvl="1"/>
            <a:r>
              <a:rPr lang="en-US" sz="2200" dirty="0">
                <a:solidFill>
                  <a:schemeClr val="bg1"/>
                </a:solidFill>
              </a:rPr>
              <a:t>Lucid interval before decreased LOC</a:t>
            </a:r>
          </a:p>
          <a:p>
            <a:pPr lvl="1"/>
            <a:r>
              <a:rPr lang="en-US" sz="2200" dirty="0">
                <a:solidFill>
                  <a:schemeClr val="bg1"/>
                </a:solidFill>
              </a:rPr>
              <a:t>CT: biconvex hemorrhage not crossing suture lines</a:t>
            </a:r>
          </a:p>
          <a:p>
            <a:pPr lvl="0"/>
            <a:r>
              <a:rPr lang="en-US" sz="2200" dirty="0" smtClean="0">
                <a:solidFill>
                  <a:schemeClr val="bg1"/>
                </a:solidFill>
              </a:rPr>
              <a:t>2) </a:t>
            </a:r>
            <a:r>
              <a:rPr lang="en-US" sz="2200" u="sng" dirty="0" smtClean="0">
                <a:solidFill>
                  <a:schemeClr val="bg1"/>
                </a:solidFill>
              </a:rPr>
              <a:t>Subdural </a:t>
            </a:r>
            <a:r>
              <a:rPr lang="en-US" sz="2200" u="sng" dirty="0">
                <a:solidFill>
                  <a:schemeClr val="bg1"/>
                </a:solidFill>
              </a:rPr>
              <a:t>hematoma</a:t>
            </a:r>
            <a:r>
              <a:rPr lang="en-US" sz="2200" dirty="0">
                <a:solidFill>
                  <a:schemeClr val="bg1"/>
                </a:solidFill>
              </a:rPr>
              <a:t>:</a:t>
            </a:r>
          </a:p>
          <a:p>
            <a:pPr lvl="1"/>
            <a:r>
              <a:rPr lang="en-US" sz="2200" dirty="0">
                <a:solidFill>
                  <a:schemeClr val="bg1"/>
                </a:solidFill>
              </a:rPr>
              <a:t>Rupture of bridging veins</a:t>
            </a:r>
          </a:p>
          <a:p>
            <a:pPr lvl="1"/>
            <a:r>
              <a:rPr lang="en-US" sz="2200" dirty="0">
                <a:solidFill>
                  <a:schemeClr val="bg1"/>
                </a:solidFill>
              </a:rPr>
              <a:t>Venous bleeding, delayed onset</a:t>
            </a:r>
          </a:p>
          <a:p>
            <a:pPr lvl="1"/>
            <a:r>
              <a:rPr lang="en-US" sz="2200" dirty="0">
                <a:solidFill>
                  <a:schemeClr val="bg1"/>
                </a:solidFill>
              </a:rPr>
              <a:t>Elderly, alcoholics, blunt trauma, </a:t>
            </a:r>
            <a:r>
              <a:rPr lang="en-US" sz="2200" dirty="0" err="1">
                <a:solidFill>
                  <a:schemeClr val="bg1"/>
                </a:solidFill>
              </a:rPr>
              <a:t>skaen</a:t>
            </a:r>
            <a:r>
              <a:rPr lang="en-US" sz="2200" dirty="0">
                <a:solidFill>
                  <a:schemeClr val="bg1"/>
                </a:solidFill>
              </a:rPr>
              <a:t> baby</a:t>
            </a:r>
          </a:p>
          <a:p>
            <a:pPr lvl="1"/>
            <a:r>
              <a:rPr lang="en-US" sz="2200" dirty="0">
                <a:solidFill>
                  <a:schemeClr val="bg1"/>
                </a:solidFill>
              </a:rPr>
              <a:t>CT: crescent-shaped hemorrhage that crosses suture lines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381000" y="762000"/>
            <a:ext cx="8610600" cy="4524315"/>
          </a:xfrm>
          <a:prstGeom prst="rect">
            <a:avLst/>
          </a:prstGeom>
          <a:noFill/>
          <a:ln w="9525">
            <a:noFill/>
            <a:miter lim="800000"/>
            <a:headEnd/>
            <a:tailEnd/>
          </a:ln>
          <a:effectLst/>
        </p:spPr>
        <p:txBody>
          <a:bodyPr wrap="square">
            <a:spAutoFit/>
          </a:bodyPr>
          <a:lstStyle/>
          <a:p>
            <a:pPr lvl="0"/>
            <a:r>
              <a:rPr lang="en-US" sz="2200" dirty="0" smtClean="0">
                <a:solidFill>
                  <a:schemeClr val="bg1"/>
                </a:solidFill>
              </a:rPr>
              <a:t>A </a:t>
            </a:r>
            <a:r>
              <a:rPr lang="en-US" sz="2200" dirty="0">
                <a:solidFill>
                  <a:schemeClr val="bg1"/>
                </a:solidFill>
              </a:rPr>
              <a:t>30-year-old right-handed man experiences one week of progressive ascending weakness. Examination demonstrates a lower motor neuron pattern and CSF protein is elevated. The patient reports his weakness was preceded by an episode of severe diarrhea. Which infection likely preceded this patient’s current neurological condition</a:t>
            </a:r>
            <a:r>
              <a:rPr lang="en-US" sz="2200" dirty="0" smtClean="0">
                <a:solidFill>
                  <a:schemeClr val="bg1"/>
                </a:solidFill>
              </a:rPr>
              <a:t>?</a:t>
            </a:r>
          </a:p>
          <a:p>
            <a:pPr lvl="0"/>
            <a:endParaRPr lang="en-US" sz="2200" dirty="0">
              <a:solidFill>
                <a:schemeClr val="bg1"/>
              </a:solidFill>
            </a:endParaRPr>
          </a:p>
          <a:p>
            <a:pPr lvl="1"/>
            <a:r>
              <a:rPr lang="en-US" sz="2200" i="1" dirty="0" smtClean="0">
                <a:solidFill>
                  <a:schemeClr val="bg1"/>
                </a:solidFill>
              </a:rPr>
              <a:t>A) </a:t>
            </a:r>
            <a:r>
              <a:rPr lang="en-US" sz="2200" i="1" dirty="0" err="1" smtClean="0">
                <a:solidFill>
                  <a:schemeClr val="bg1"/>
                </a:solidFill>
              </a:rPr>
              <a:t>Mycoplasma</a:t>
            </a:r>
            <a:r>
              <a:rPr lang="en-US" sz="2200" i="1" dirty="0" smtClean="0">
                <a:solidFill>
                  <a:schemeClr val="bg1"/>
                </a:solidFill>
              </a:rPr>
              <a:t> </a:t>
            </a:r>
            <a:r>
              <a:rPr lang="en-US" sz="2200" i="1" dirty="0" err="1">
                <a:solidFill>
                  <a:schemeClr val="bg1"/>
                </a:solidFill>
              </a:rPr>
              <a:t>pneumoniae</a:t>
            </a:r>
            <a:endParaRPr lang="en-US" sz="2200" dirty="0">
              <a:solidFill>
                <a:schemeClr val="bg1"/>
              </a:solidFill>
            </a:endParaRPr>
          </a:p>
          <a:p>
            <a:pPr lvl="1"/>
            <a:r>
              <a:rPr lang="en-US" sz="2200" dirty="0" smtClean="0">
                <a:solidFill>
                  <a:schemeClr val="bg1"/>
                </a:solidFill>
              </a:rPr>
              <a:t>B) HIV</a:t>
            </a:r>
            <a:endParaRPr lang="en-US" sz="2200" dirty="0">
              <a:solidFill>
                <a:schemeClr val="bg1"/>
              </a:solidFill>
            </a:endParaRPr>
          </a:p>
          <a:p>
            <a:pPr lvl="1"/>
            <a:r>
              <a:rPr lang="en-US" sz="2200" i="1" dirty="0" smtClean="0">
                <a:solidFill>
                  <a:schemeClr val="bg1"/>
                </a:solidFill>
              </a:rPr>
              <a:t>C) Clostridium </a:t>
            </a:r>
            <a:r>
              <a:rPr lang="en-US" sz="2200" i="1" dirty="0" err="1">
                <a:solidFill>
                  <a:schemeClr val="bg1"/>
                </a:solidFill>
              </a:rPr>
              <a:t>difficile</a:t>
            </a:r>
            <a:endParaRPr lang="en-US" sz="2200" dirty="0">
              <a:solidFill>
                <a:schemeClr val="bg1"/>
              </a:solidFill>
            </a:endParaRPr>
          </a:p>
          <a:p>
            <a:pPr lvl="1"/>
            <a:r>
              <a:rPr lang="en-US" sz="2200" i="1" dirty="0" smtClean="0">
                <a:solidFill>
                  <a:schemeClr val="bg1"/>
                </a:solidFill>
              </a:rPr>
              <a:t>D) Campylobacter </a:t>
            </a:r>
            <a:r>
              <a:rPr lang="en-US" sz="2200" i="1" dirty="0" err="1">
                <a:solidFill>
                  <a:schemeClr val="bg1"/>
                </a:solidFill>
              </a:rPr>
              <a:t>jejuni</a:t>
            </a:r>
            <a:endParaRPr lang="en-US" sz="2200" dirty="0">
              <a:solidFill>
                <a:schemeClr val="bg1"/>
              </a:solidFill>
            </a:endParaRPr>
          </a:p>
          <a:p>
            <a:pPr lvl="1"/>
            <a:r>
              <a:rPr lang="en-US" sz="2200" dirty="0" smtClean="0">
                <a:solidFill>
                  <a:schemeClr val="bg1"/>
                </a:solidFill>
              </a:rPr>
              <a:t>E) Cytomegalovirus</a:t>
            </a:r>
            <a:endParaRPr lang="en-US" sz="2200" dirty="0">
              <a:solidFill>
                <a:schemeClr val="bg1"/>
              </a:solidFill>
            </a:endParaRPr>
          </a:p>
          <a:p>
            <a:endParaRPr lang="en-US" sz="24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609600" y="1676400"/>
            <a:ext cx="7620000" cy="264687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rPr>
              <a:t>Answer: D</a:t>
            </a:r>
            <a:r>
              <a:rPr kumimoji="0" lang="en-US" sz="2200" b="1" i="0" u="none" strike="noStrike" cap="none" normalizeH="0" dirty="0" smtClean="0">
                <a:ln>
                  <a:noFill/>
                </a:ln>
                <a:solidFill>
                  <a:schemeClr val="bg1"/>
                </a:solidFill>
                <a:effectLst/>
                <a:latin typeface="Arial" pitchFamily="34" charset="0"/>
                <a:ea typeface="Times New Roman" pitchFamily="18" charset="0"/>
              </a:rPr>
              <a:t> </a:t>
            </a:r>
            <a:r>
              <a:rPr kumimoji="0" lang="en-US" sz="2200" b="0" i="0" u="none" strike="noStrike" cap="none" normalizeH="0" dirty="0" smtClean="0">
                <a:ln>
                  <a:noFill/>
                </a:ln>
                <a:solidFill>
                  <a:schemeClr val="bg1"/>
                </a:solidFill>
                <a:effectLst/>
                <a:latin typeface="Arial" pitchFamily="34" charset="0"/>
                <a:ea typeface="Times New Roman" pitchFamily="18" charset="0"/>
              </a:rPr>
              <a:t>,</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a:t>
            </a:r>
            <a:r>
              <a:rPr kumimoji="0" lang="en-US" sz="2200" b="0" i="1" u="none" strike="noStrike" cap="none" normalizeH="0" baseline="0" dirty="0" smtClean="0">
                <a:ln>
                  <a:noFill/>
                </a:ln>
                <a:solidFill>
                  <a:schemeClr val="bg1"/>
                </a:solidFill>
                <a:effectLst/>
                <a:latin typeface="Arial" pitchFamily="34" charset="0"/>
                <a:ea typeface="Times New Roman" pitchFamily="18" charset="0"/>
              </a:rPr>
              <a:t>Campylobacter </a:t>
            </a:r>
            <a:r>
              <a:rPr kumimoji="0" lang="en-US" sz="2200" b="0" i="1" u="none" strike="noStrike" cap="none" normalizeH="0" baseline="0" dirty="0" err="1" smtClean="0">
                <a:ln>
                  <a:noFill/>
                </a:ln>
                <a:solidFill>
                  <a:schemeClr val="bg1"/>
                </a:solidFill>
                <a:effectLst/>
                <a:latin typeface="Arial" pitchFamily="34" charset="0"/>
                <a:ea typeface="Times New Roman" pitchFamily="18" charset="0"/>
              </a:rPr>
              <a:t>jejuni</a:t>
            </a:r>
            <a:r>
              <a:rPr lang="en-US" sz="2200" dirty="0" smtClean="0">
                <a:solidFill>
                  <a:schemeClr val="bg1"/>
                </a:solidFill>
                <a:latin typeface="Arial" pitchFamily="34" charset="0"/>
                <a:ea typeface="Times New Roman" pitchFamily="18" charset="0"/>
              </a:rPr>
              <a:t>. </a:t>
            </a:r>
            <a:r>
              <a:rPr kumimoji="0" lang="en-US" sz="2200" b="0" i="1" u="none" strike="noStrike" cap="none" normalizeH="0" baseline="0" dirty="0" smtClean="0">
                <a:ln>
                  <a:noFill/>
                </a:ln>
                <a:solidFill>
                  <a:schemeClr val="bg1"/>
                </a:solidFill>
                <a:effectLst/>
                <a:latin typeface="Arial" pitchFamily="34" charset="0"/>
                <a:ea typeface="Times New Roman" pitchFamily="18" charset="0"/>
              </a:rPr>
              <a:t>C. </a:t>
            </a:r>
            <a:r>
              <a:rPr kumimoji="0" lang="en-US" sz="2200" b="0" i="1" u="none" strike="noStrike" cap="none" normalizeH="0" baseline="0" dirty="0" err="1" smtClean="0">
                <a:ln>
                  <a:noFill/>
                </a:ln>
                <a:solidFill>
                  <a:schemeClr val="bg1"/>
                </a:solidFill>
                <a:effectLst/>
                <a:latin typeface="Arial" pitchFamily="34" charset="0"/>
                <a:ea typeface="Times New Roman" pitchFamily="18" charset="0"/>
              </a:rPr>
              <a:t>jejuni</a:t>
            </a:r>
            <a:r>
              <a:rPr kumimoji="0" lang="en-US" sz="2200" b="0" i="1" u="none" strike="noStrike" cap="none" normalizeH="0" baseline="0" dirty="0" smtClean="0">
                <a:ln>
                  <a:noFill/>
                </a:ln>
                <a:solidFill>
                  <a:schemeClr val="bg1"/>
                </a:solidFill>
                <a:effectLst/>
                <a:latin typeface="Arial" pitchFamily="34" charset="0"/>
                <a:ea typeface="Times New Roman" pitchFamily="18" charset="0"/>
              </a:rPr>
              <a:t> </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most common infection preceding </a:t>
            </a:r>
            <a:r>
              <a:rPr kumimoji="0" lang="en-US" sz="2200" b="0" i="0" u="none" strike="noStrike" cap="none" normalizeH="0" baseline="0" dirty="0" err="1" smtClean="0">
                <a:ln>
                  <a:noFill/>
                </a:ln>
                <a:solidFill>
                  <a:schemeClr val="bg1"/>
                </a:solidFill>
                <a:effectLst/>
                <a:latin typeface="Arial" pitchFamily="34" charset="0"/>
                <a:ea typeface="Times New Roman" pitchFamily="18" charset="0"/>
              </a:rPr>
              <a:t>Guillain-Barré</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syndrome.</a:t>
            </a:r>
            <a:r>
              <a:rPr kumimoji="0" lang="en-US" sz="2200" b="0" i="0" u="none" strike="noStrike" cap="none" normalizeH="0" dirty="0" smtClean="0">
                <a:ln>
                  <a:noFill/>
                </a:ln>
                <a:solidFill>
                  <a:schemeClr val="bg1"/>
                </a:solidFill>
                <a:effectLst/>
                <a:latin typeface="Arial" pitchFamily="34" charset="0"/>
                <a:ea typeface="Times New Roman" pitchFamily="18" charset="0"/>
              </a:rPr>
              <a:t> </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Less common infections: CMV, HIV, Epstein-Barr, Lyme disease, </a:t>
            </a:r>
            <a:r>
              <a:rPr kumimoji="0" lang="en-US" sz="2200" b="0" i="1" u="none" strike="noStrike" cap="none" normalizeH="0" baseline="0" dirty="0" smtClean="0">
                <a:ln>
                  <a:noFill/>
                </a:ln>
                <a:solidFill>
                  <a:schemeClr val="bg1"/>
                </a:solidFill>
                <a:effectLst/>
                <a:latin typeface="Arial" pitchFamily="34" charset="0"/>
                <a:ea typeface="Times New Roman" pitchFamily="18" charset="0"/>
              </a:rPr>
              <a:t>M.</a:t>
            </a:r>
            <a:r>
              <a:rPr kumimoji="0" lang="en-US" sz="2200" b="0" i="1" u="none" strike="noStrike" cap="none" normalizeH="0" dirty="0" smtClean="0">
                <a:ln>
                  <a:noFill/>
                </a:ln>
                <a:solidFill>
                  <a:schemeClr val="bg1"/>
                </a:solidFill>
                <a:effectLst/>
                <a:latin typeface="Arial" pitchFamily="34" charset="0"/>
                <a:ea typeface="Times New Roman" pitchFamily="18" charset="0"/>
              </a:rPr>
              <a:t> </a:t>
            </a:r>
            <a:r>
              <a:rPr kumimoji="0" lang="en-US" sz="2200" b="0" i="1" u="none" strike="noStrike" cap="none" normalizeH="0" baseline="0" dirty="0" err="1" smtClean="0">
                <a:ln>
                  <a:noFill/>
                </a:ln>
                <a:solidFill>
                  <a:schemeClr val="bg1"/>
                </a:solidFill>
                <a:effectLst/>
                <a:latin typeface="Arial" pitchFamily="34" charset="0"/>
                <a:ea typeface="Times New Roman" pitchFamily="18" charset="0"/>
              </a:rPr>
              <a:t>Pneumoniae</a:t>
            </a:r>
            <a:r>
              <a:rPr lang="en-US" sz="2200" dirty="0" smtClean="0">
                <a:solidFill>
                  <a:schemeClr val="bg1"/>
                </a:solidFill>
                <a:latin typeface="Arial" pitchFamily="34" charset="0"/>
                <a:ea typeface="Times New Roman" pitchFamily="18" charset="0"/>
              </a:rPr>
              <a:t>. </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Other associations: surgical procedures, exposure to </a:t>
            </a:r>
            <a:r>
              <a:rPr kumimoji="0" lang="en-US" sz="2200" b="0" i="0" u="none" strike="noStrike" cap="none" normalizeH="0" baseline="0" dirty="0" err="1" smtClean="0">
                <a:ln>
                  <a:noFill/>
                </a:ln>
                <a:solidFill>
                  <a:schemeClr val="bg1"/>
                </a:solidFill>
                <a:effectLst/>
                <a:latin typeface="Arial" pitchFamily="34" charset="0"/>
                <a:ea typeface="Times New Roman" pitchFamily="18" charset="0"/>
              </a:rPr>
              <a:t>thrombolytics</a:t>
            </a:r>
            <a:r>
              <a:rPr kumimoji="0" lang="en-US" sz="2200" b="0" i="0" u="none" strike="noStrike" cap="none" normalizeH="0" baseline="0" dirty="0" smtClean="0">
                <a:ln>
                  <a:noFill/>
                </a:ln>
                <a:solidFill>
                  <a:schemeClr val="bg1"/>
                </a:solidFill>
                <a:effectLst/>
                <a:latin typeface="Arial" pitchFamily="34" charset="0"/>
                <a:ea typeface="Times New Roman" pitchFamily="18" charset="0"/>
              </a:rPr>
              <a:t>, lymphoma, certain vaccines</a:t>
            </a:r>
          </a:p>
          <a:p>
            <a:pPr marL="0" marR="0" lvl="0" indent="228600" algn="l" defTabSz="914400" rtl="0" eaLnBrk="0" fontAlgn="base" latinLnBrk="0" hangingPunct="0">
              <a:lnSpc>
                <a:spcPct val="100000"/>
              </a:lnSpc>
              <a:spcBef>
                <a:spcPct val="0"/>
              </a:spcBef>
              <a:spcAft>
                <a:spcPct val="0"/>
              </a:spcAft>
              <a:buClrTx/>
              <a:buSzTx/>
              <a:tabLst/>
            </a:pPr>
            <a:endParaRPr kumimoji="0" lang="en-US" sz="2200" b="0" i="0" u="none" strike="noStrike" cap="none" normalizeH="0" baseline="0" dirty="0" smtClean="0">
              <a:ln>
                <a:noFill/>
              </a:ln>
              <a:solidFill>
                <a:schemeClr val="bg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tabLst/>
            </a:pPr>
            <a:endParaRPr kumimoji="0" lang="en-US" sz="2200" b="0" i="0" u="none" strike="noStrike" cap="none" normalizeH="0" baseline="0" dirty="0" smtClean="0">
              <a:ln>
                <a:noFill/>
              </a:ln>
              <a:solidFill>
                <a:schemeClr val="bg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685800" y="1219200"/>
            <a:ext cx="7696200" cy="443198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pitchFamily="34" charset="0"/>
                <a:ea typeface="Times New Roman" pitchFamily="18" charset="0"/>
              </a:rPr>
              <a:t>Quick review of </a:t>
            </a:r>
            <a:r>
              <a:rPr kumimoji="0" lang="en-US" sz="2400" b="1" i="0" u="none" strike="noStrike" cap="none" normalizeH="0" baseline="0" dirty="0" err="1" smtClean="0">
                <a:ln>
                  <a:noFill/>
                </a:ln>
                <a:solidFill>
                  <a:schemeClr val="bg1"/>
                </a:solidFill>
                <a:effectLst/>
                <a:latin typeface="Arial" pitchFamily="34" charset="0"/>
                <a:ea typeface="Times New Roman" pitchFamily="18" charset="0"/>
              </a:rPr>
              <a:t>Guillain-Barré</a:t>
            </a:r>
            <a:r>
              <a:rPr kumimoji="0" lang="en-US" sz="2400" b="1" i="0" u="none" strike="noStrike" cap="none" normalizeH="0" baseline="0" dirty="0" smtClean="0">
                <a:ln>
                  <a:noFill/>
                </a:ln>
                <a:solidFill>
                  <a:schemeClr val="bg1"/>
                </a:solidFill>
                <a:effectLst/>
                <a:latin typeface="Arial" pitchFamily="34" charset="0"/>
                <a:ea typeface="Times New Roman" pitchFamily="18" charset="0"/>
              </a:rPr>
              <a:t> syndrome:</a:t>
            </a: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Inflammation and </a:t>
            </a:r>
            <a:r>
              <a:rPr kumimoji="0" lang="en-US" sz="2400" b="0" i="0" u="none" strike="noStrike" cap="none" normalizeH="0" baseline="0" dirty="0" err="1" smtClean="0">
                <a:ln>
                  <a:noFill/>
                </a:ln>
                <a:solidFill>
                  <a:schemeClr val="bg1"/>
                </a:solidFill>
                <a:effectLst/>
                <a:latin typeface="Arial" pitchFamily="34" charset="0"/>
                <a:ea typeface="Times New Roman" pitchFamily="18" charset="0"/>
              </a:rPr>
              <a:t>demyelination</a:t>
            </a:r>
            <a:r>
              <a:rPr kumimoji="0" lang="en-US" sz="2400" b="0" i="0" u="none" strike="noStrike" cap="none" normalizeH="0" baseline="0" dirty="0" smtClean="0">
                <a:ln>
                  <a:noFill/>
                </a:ln>
                <a:solidFill>
                  <a:schemeClr val="bg1"/>
                </a:solidFill>
                <a:effectLst/>
                <a:latin typeface="Arial" pitchFamily="34" charset="0"/>
                <a:ea typeface="Times New Roman" pitchFamily="18" charset="0"/>
              </a:rPr>
              <a:t> of peripheral nerves 	and motor fibers of ventral roots </a:t>
            </a: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Sensory effect less severe than motor</a:t>
            </a: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Symmetric ascending muscle weakness</a:t>
            </a: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Autonomic function may be affected: cardiac 	irregularities, hyper- or hypotension</a:t>
            </a: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Most survive</a:t>
            </a: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See increased CSF protein with normal cell count 	(</a:t>
            </a:r>
            <a:r>
              <a:rPr kumimoji="0" lang="en-US" sz="2400" b="0" i="0" u="none" strike="noStrike" cap="none" normalizeH="0" baseline="0" dirty="0" err="1" smtClean="0">
                <a:ln>
                  <a:noFill/>
                </a:ln>
                <a:solidFill>
                  <a:schemeClr val="bg1"/>
                </a:solidFill>
                <a:effectLst/>
                <a:latin typeface="Arial" pitchFamily="34" charset="0"/>
                <a:ea typeface="Times New Roman" pitchFamily="18" charset="0"/>
              </a:rPr>
              <a:t>albuminocytologic</a:t>
            </a:r>
            <a:r>
              <a:rPr kumimoji="0" lang="en-US" sz="2400" b="0" i="0" u="none" strike="noStrike" cap="none" normalizeH="0" baseline="0" dirty="0" smtClean="0">
                <a:ln>
                  <a:noFill/>
                </a:ln>
                <a:solidFill>
                  <a:schemeClr val="bg1"/>
                </a:solidFill>
                <a:effectLst/>
                <a:latin typeface="Arial" pitchFamily="34" charset="0"/>
                <a:ea typeface="Times New Roman" pitchFamily="18" charset="0"/>
              </a:rPr>
              <a:t> dissociation)</a:t>
            </a:r>
            <a:endParaRPr kumimoji="0" lang="en-US" sz="2400" b="0" i="0" u="none" strike="noStrike" cap="none" normalizeH="0" baseline="0" dirty="0" smtClean="0">
              <a:ln>
                <a:noFill/>
              </a:ln>
              <a:solidFill>
                <a:schemeClr val="bg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pitchFamily="34" charset="0"/>
                <a:ea typeface="Times New Roman" pitchFamily="18" charset="0"/>
              </a:rPr>
              <a:t>Txt: Respiratory support, </a:t>
            </a:r>
            <a:r>
              <a:rPr kumimoji="0" lang="en-US" sz="2400" b="0" i="0" u="none" strike="noStrike" cap="none" normalizeH="0" baseline="0" dirty="0" err="1" smtClean="0">
                <a:ln>
                  <a:noFill/>
                </a:ln>
                <a:solidFill>
                  <a:schemeClr val="bg1"/>
                </a:solidFill>
                <a:effectLst/>
                <a:latin typeface="Arial" pitchFamily="34" charset="0"/>
                <a:ea typeface="Times New Roman" pitchFamily="18" charset="0"/>
              </a:rPr>
              <a:t>plasmapheresis</a:t>
            </a:r>
            <a:r>
              <a:rPr kumimoji="0" lang="en-US" sz="2400" b="0" i="0" u="none" strike="noStrike" cap="none" normalizeH="0" baseline="0" dirty="0" smtClean="0">
                <a:ln>
                  <a:noFill/>
                </a:ln>
                <a:solidFill>
                  <a:schemeClr val="bg1"/>
                </a:solidFill>
                <a:effectLst/>
                <a:latin typeface="Arial" pitchFamily="34" charset="0"/>
                <a:ea typeface="Times New Roman" pitchFamily="18" charset="0"/>
              </a:rPr>
              <a:t>, IVIG</a:t>
            </a:r>
            <a:r>
              <a:rPr kumimoji="0" lang="en-US" sz="2400" b="0" i="0" u="none" strike="noStrike" cap="none" normalizeH="0" baseline="0" dirty="0" smtClean="0">
                <a:ln>
                  <a:noFill/>
                </a:ln>
                <a:solidFill>
                  <a:schemeClr val="bg1"/>
                </a:solidFill>
                <a:effectLst/>
                <a:latin typeface="Arial"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04800" y="533400"/>
            <a:ext cx="8686800" cy="4862870"/>
          </a:xfrm>
          <a:prstGeom prst="rect">
            <a:avLst/>
          </a:prstGeom>
          <a:noFill/>
          <a:ln w="9525">
            <a:noFill/>
            <a:miter lim="800000"/>
            <a:headEnd/>
            <a:tailEnd/>
          </a:ln>
          <a:effectLst/>
        </p:spPr>
        <p:txBody>
          <a:bodyPr wrap="square">
            <a:spAutoFit/>
          </a:bodyPr>
          <a:lstStyle/>
          <a:p>
            <a:pPr lvl="0"/>
            <a:r>
              <a:rPr lang="en-US" sz="2200" dirty="0">
                <a:solidFill>
                  <a:schemeClr val="bg1"/>
                </a:solidFill>
              </a:rPr>
              <a:t>A 35-year old man injured his thoracic spine in a car accident 2 years ago. Initially he had urinary urgency and a bilateral spastic </a:t>
            </a:r>
            <a:r>
              <a:rPr lang="en-US" sz="2200" dirty="0" err="1">
                <a:solidFill>
                  <a:schemeClr val="bg1"/>
                </a:solidFill>
              </a:rPr>
              <a:t>paraparesis</a:t>
            </a:r>
            <a:r>
              <a:rPr lang="en-US" sz="2200" dirty="0">
                <a:solidFill>
                  <a:schemeClr val="bg1"/>
                </a:solidFill>
              </a:rPr>
              <a:t> which have since improved. He still has pain and thermal sensation loss in his on part of his left body and </a:t>
            </a:r>
            <a:r>
              <a:rPr lang="en-US" sz="2200" dirty="0" err="1">
                <a:solidFill>
                  <a:schemeClr val="bg1"/>
                </a:solidFill>
              </a:rPr>
              <a:t>proprioception</a:t>
            </a:r>
            <a:r>
              <a:rPr lang="en-US" sz="2200" dirty="0">
                <a:solidFill>
                  <a:schemeClr val="bg1"/>
                </a:solidFill>
              </a:rPr>
              <a:t> loss in his right foot. He also still experiences paralysis of his right lower extremity. Which is the patient’s most likely spinal cord condition</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Brown-</a:t>
            </a:r>
            <a:r>
              <a:rPr lang="en-US" sz="2200" dirty="0" err="1" smtClean="0">
                <a:solidFill>
                  <a:schemeClr val="bg1"/>
                </a:solidFill>
              </a:rPr>
              <a:t>Séquard</a:t>
            </a:r>
            <a:r>
              <a:rPr lang="en-US" sz="2200" dirty="0" smtClean="0">
                <a:solidFill>
                  <a:schemeClr val="bg1"/>
                </a:solidFill>
              </a:rPr>
              <a:t> </a:t>
            </a:r>
            <a:r>
              <a:rPr lang="en-US" sz="2200" dirty="0">
                <a:solidFill>
                  <a:schemeClr val="bg1"/>
                </a:solidFill>
              </a:rPr>
              <a:t>(</a:t>
            </a:r>
            <a:r>
              <a:rPr lang="en-US" sz="2200" dirty="0" err="1">
                <a:solidFill>
                  <a:schemeClr val="bg1"/>
                </a:solidFill>
              </a:rPr>
              <a:t>hemisection</a:t>
            </a:r>
            <a:r>
              <a:rPr lang="en-US" sz="2200" dirty="0">
                <a:solidFill>
                  <a:schemeClr val="bg1"/>
                </a:solidFill>
              </a:rPr>
              <a:t>) syndrome</a:t>
            </a:r>
          </a:p>
          <a:p>
            <a:pPr lvl="1"/>
            <a:r>
              <a:rPr lang="en-US" sz="2200" dirty="0" smtClean="0">
                <a:solidFill>
                  <a:schemeClr val="bg1"/>
                </a:solidFill>
              </a:rPr>
              <a:t>B) </a:t>
            </a:r>
            <a:r>
              <a:rPr lang="en-US" sz="2200" dirty="0" err="1" smtClean="0">
                <a:solidFill>
                  <a:schemeClr val="bg1"/>
                </a:solidFill>
              </a:rPr>
              <a:t>Syringomyelic</a:t>
            </a:r>
            <a:r>
              <a:rPr lang="en-US" sz="2200" dirty="0" smtClean="0">
                <a:solidFill>
                  <a:schemeClr val="bg1"/>
                </a:solidFill>
              </a:rPr>
              <a:t> </a:t>
            </a:r>
            <a:r>
              <a:rPr lang="en-US" sz="2200" dirty="0">
                <a:solidFill>
                  <a:schemeClr val="bg1"/>
                </a:solidFill>
              </a:rPr>
              <a:t>Syndrome</a:t>
            </a:r>
          </a:p>
          <a:p>
            <a:pPr lvl="1"/>
            <a:r>
              <a:rPr lang="en-US" sz="2200" dirty="0" smtClean="0">
                <a:solidFill>
                  <a:schemeClr val="bg1"/>
                </a:solidFill>
              </a:rPr>
              <a:t>C) Complete </a:t>
            </a:r>
            <a:r>
              <a:rPr lang="en-US" sz="2200" dirty="0" err="1">
                <a:solidFill>
                  <a:schemeClr val="bg1"/>
                </a:solidFill>
              </a:rPr>
              <a:t>transection</a:t>
            </a:r>
            <a:endParaRPr lang="en-US" sz="2200" dirty="0">
              <a:solidFill>
                <a:schemeClr val="bg1"/>
              </a:solidFill>
            </a:endParaRPr>
          </a:p>
          <a:p>
            <a:pPr lvl="1"/>
            <a:r>
              <a:rPr lang="en-US" sz="2200" dirty="0" smtClean="0">
                <a:solidFill>
                  <a:schemeClr val="bg1"/>
                </a:solidFill>
              </a:rPr>
              <a:t>D) </a:t>
            </a:r>
            <a:r>
              <a:rPr lang="en-US" sz="2200" dirty="0" err="1" smtClean="0">
                <a:solidFill>
                  <a:schemeClr val="bg1"/>
                </a:solidFill>
              </a:rPr>
              <a:t>Tabetic</a:t>
            </a:r>
            <a:r>
              <a:rPr lang="en-US" sz="2200" dirty="0" smtClean="0">
                <a:solidFill>
                  <a:schemeClr val="bg1"/>
                </a:solidFill>
              </a:rPr>
              <a:t> </a:t>
            </a:r>
            <a:r>
              <a:rPr lang="en-US" sz="2200" dirty="0">
                <a:solidFill>
                  <a:schemeClr val="bg1"/>
                </a:solidFill>
              </a:rPr>
              <a:t>syndrome</a:t>
            </a:r>
          </a:p>
          <a:p>
            <a:pPr lvl="1"/>
            <a:r>
              <a:rPr lang="en-US" sz="2200" dirty="0" smtClean="0">
                <a:solidFill>
                  <a:schemeClr val="bg1"/>
                </a:solidFill>
              </a:rPr>
              <a:t>E) Posterior </a:t>
            </a:r>
            <a:r>
              <a:rPr lang="en-US" sz="2200" dirty="0">
                <a:solidFill>
                  <a:schemeClr val="bg1"/>
                </a:solidFill>
              </a:rPr>
              <a:t>column syndrome</a:t>
            </a:r>
          </a:p>
          <a:p>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800">
                <a:solidFill>
                  <a:schemeClr val="bg1"/>
                </a:solidFill>
              </a:rPr>
              <a:t>Contact Information</a:t>
            </a:r>
          </a:p>
        </p:txBody>
      </p:sp>
      <p:sp>
        <p:nvSpPr>
          <p:cNvPr id="3075" name="Rectangle 3"/>
          <p:cNvSpPr>
            <a:spLocks noGrp="1" noChangeArrowheads="1"/>
          </p:cNvSpPr>
          <p:nvPr>
            <p:ph type="body" idx="1"/>
          </p:nvPr>
        </p:nvSpPr>
        <p:spPr/>
        <p:txBody>
          <a:bodyPr/>
          <a:lstStyle/>
          <a:p>
            <a:pPr>
              <a:buFontTx/>
              <a:buNone/>
            </a:pPr>
            <a:r>
              <a:rPr lang="en-US" dirty="0" smtClean="0">
                <a:solidFill>
                  <a:schemeClr val="bg1"/>
                </a:solidFill>
              </a:rPr>
              <a:t>Dominic Peters</a:t>
            </a:r>
            <a:endParaRPr lang="en-US" dirty="0">
              <a:solidFill>
                <a:schemeClr val="bg1"/>
              </a:solidFill>
            </a:endParaRPr>
          </a:p>
          <a:p>
            <a:pPr>
              <a:buFontTx/>
              <a:buNone/>
            </a:pPr>
            <a:r>
              <a:rPr lang="en-US" dirty="0" smtClean="0">
                <a:solidFill>
                  <a:schemeClr val="bg1"/>
                </a:solidFill>
              </a:rPr>
              <a:t>(dpeters@neoucom.edu)</a:t>
            </a:r>
            <a:endParaRPr lang="en-US" dirty="0">
              <a:solidFill>
                <a:schemeClr val="bg1"/>
              </a:solidFill>
            </a:endParaRPr>
          </a:p>
          <a:p>
            <a:pPr>
              <a:buFontTx/>
              <a:buNone/>
            </a:pPr>
            <a:r>
              <a:rPr lang="en-US" dirty="0" smtClean="0">
                <a:solidFill>
                  <a:schemeClr val="bg1"/>
                </a:solidFill>
              </a:rPr>
              <a:t>Jessica </a:t>
            </a:r>
            <a:r>
              <a:rPr lang="en-US" dirty="0" err="1" smtClean="0">
                <a:solidFill>
                  <a:schemeClr val="bg1"/>
                </a:solidFill>
              </a:rPr>
              <a:t>Nassar</a:t>
            </a:r>
            <a:endParaRPr lang="en-US" dirty="0" smtClean="0">
              <a:solidFill>
                <a:schemeClr val="bg1"/>
              </a:solidFill>
            </a:endParaRPr>
          </a:p>
          <a:p>
            <a:pPr>
              <a:buFontTx/>
              <a:buNone/>
            </a:pPr>
            <a:r>
              <a:rPr lang="en-US" dirty="0" smtClean="0">
                <a:solidFill>
                  <a:schemeClr val="bg1"/>
                </a:solidFill>
              </a:rPr>
              <a:t>(jswartz@neoucom.edu)</a:t>
            </a:r>
          </a:p>
          <a:p>
            <a:pPr>
              <a:buFontTx/>
              <a:buNone/>
            </a:pPr>
            <a:r>
              <a:rPr lang="en-US" dirty="0" smtClean="0">
                <a:solidFill>
                  <a:schemeClr val="bg1"/>
                </a:solidFill>
              </a:rPr>
              <a:t>Kevin Frey</a:t>
            </a:r>
          </a:p>
          <a:p>
            <a:pPr>
              <a:buFontTx/>
              <a:buNone/>
            </a:pPr>
            <a:r>
              <a:rPr lang="en-US" dirty="0" smtClean="0">
                <a:solidFill>
                  <a:schemeClr val="bg1"/>
                </a:solidFill>
              </a:rPr>
              <a:t>(kfrey@neoucom.edu)</a:t>
            </a:r>
          </a:p>
          <a:p>
            <a:pPr>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6934200" cy="3139321"/>
          </a:xfrm>
          <a:prstGeom prst="rect">
            <a:avLst/>
          </a:prstGeom>
        </p:spPr>
        <p:txBody>
          <a:bodyPr wrap="square">
            <a:spAutoFit/>
          </a:bodyPr>
          <a:lstStyle/>
          <a:p>
            <a:pPr lvl="0"/>
            <a:r>
              <a:rPr lang="en-US" sz="2200" b="1" dirty="0" smtClean="0">
                <a:solidFill>
                  <a:schemeClr val="bg1"/>
                </a:solidFill>
              </a:rPr>
              <a:t>Answer: A</a:t>
            </a:r>
            <a:r>
              <a:rPr lang="en-US" sz="2200" dirty="0" smtClean="0">
                <a:solidFill>
                  <a:schemeClr val="bg1"/>
                </a:solidFill>
              </a:rPr>
              <a:t> </a:t>
            </a:r>
            <a:r>
              <a:rPr lang="en-US" sz="2200" dirty="0">
                <a:solidFill>
                  <a:schemeClr val="bg1"/>
                </a:solidFill>
              </a:rPr>
              <a:t>,</a:t>
            </a:r>
            <a:r>
              <a:rPr lang="en-US" sz="2200" dirty="0" smtClean="0">
                <a:solidFill>
                  <a:schemeClr val="bg1"/>
                </a:solidFill>
              </a:rPr>
              <a:t> </a:t>
            </a:r>
            <a:r>
              <a:rPr lang="en-US" sz="2200" dirty="0">
                <a:solidFill>
                  <a:schemeClr val="bg1"/>
                </a:solidFill>
              </a:rPr>
              <a:t>Brown-</a:t>
            </a:r>
            <a:r>
              <a:rPr lang="en-US" sz="2200" dirty="0" err="1">
                <a:solidFill>
                  <a:schemeClr val="bg1"/>
                </a:solidFill>
              </a:rPr>
              <a:t>Séquard</a:t>
            </a:r>
            <a:r>
              <a:rPr lang="en-US" sz="2200" dirty="0">
                <a:solidFill>
                  <a:schemeClr val="bg1"/>
                </a:solidFill>
              </a:rPr>
              <a:t> (</a:t>
            </a:r>
            <a:r>
              <a:rPr lang="en-US" sz="2200" dirty="0" err="1">
                <a:solidFill>
                  <a:schemeClr val="bg1"/>
                </a:solidFill>
              </a:rPr>
              <a:t>hemisection</a:t>
            </a:r>
            <a:r>
              <a:rPr lang="en-US" sz="2200" dirty="0">
                <a:solidFill>
                  <a:schemeClr val="bg1"/>
                </a:solidFill>
              </a:rPr>
              <a:t> </a:t>
            </a:r>
            <a:r>
              <a:rPr lang="en-US" sz="2200" dirty="0" smtClean="0">
                <a:solidFill>
                  <a:schemeClr val="bg1"/>
                </a:solidFill>
              </a:rPr>
              <a:t>syndrome). </a:t>
            </a:r>
            <a:r>
              <a:rPr lang="en-US" sz="2200" dirty="0" err="1" smtClean="0">
                <a:solidFill>
                  <a:schemeClr val="bg1"/>
                </a:solidFill>
              </a:rPr>
              <a:t>Spinothalamic</a:t>
            </a:r>
            <a:r>
              <a:rPr lang="en-US" sz="2200" dirty="0" smtClean="0">
                <a:solidFill>
                  <a:schemeClr val="bg1"/>
                </a:solidFill>
              </a:rPr>
              <a:t> </a:t>
            </a:r>
            <a:r>
              <a:rPr lang="en-US" sz="2200" dirty="0">
                <a:solidFill>
                  <a:schemeClr val="bg1"/>
                </a:solidFill>
              </a:rPr>
              <a:t>damage</a:t>
            </a:r>
            <a:r>
              <a:rPr lang="en-US" sz="2200" dirty="0">
                <a:solidFill>
                  <a:schemeClr val="bg1"/>
                </a:solidFill>
                <a:sym typeface="Wingdings"/>
              </a:rPr>
              <a:t></a:t>
            </a:r>
            <a:r>
              <a:rPr lang="en-US" sz="2200" dirty="0">
                <a:solidFill>
                  <a:schemeClr val="bg1"/>
                </a:solidFill>
              </a:rPr>
              <a:t> </a:t>
            </a:r>
            <a:r>
              <a:rPr lang="en-US" sz="2200" dirty="0" err="1">
                <a:solidFill>
                  <a:schemeClr val="bg1"/>
                </a:solidFill>
              </a:rPr>
              <a:t>contralateral</a:t>
            </a:r>
            <a:r>
              <a:rPr lang="en-US" sz="2200" dirty="0">
                <a:solidFill>
                  <a:schemeClr val="bg1"/>
                </a:solidFill>
              </a:rPr>
              <a:t> loss of pain and thermal </a:t>
            </a:r>
            <a:r>
              <a:rPr lang="en-US" sz="2200" dirty="0" smtClean="0">
                <a:solidFill>
                  <a:schemeClr val="bg1"/>
                </a:solidFill>
              </a:rPr>
              <a:t>sensation. Posterior </a:t>
            </a:r>
            <a:r>
              <a:rPr lang="en-US" sz="2200" dirty="0">
                <a:solidFill>
                  <a:schemeClr val="bg1"/>
                </a:solidFill>
              </a:rPr>
              <a:t>column damage</a:t>
            </a:r>
            <a:r>
              <a:rPr lang="en-US" sz="2200" dirty="0">
                <a:solidFill>
                  <a:schemeClr val="bg1"/>
                </a:solidFill>
                <a:sym typeface="Wingdings"/>
              </a:rPr>
              <a:t></a:t>
            </a:r>
            <a:r>
              <a:rPr lang="en-US" sz="2200" dirty="0">
                <a:solidFill>
                  <a:schemeClr val="bg1"/>
                </a:solidFill>
              </a:rPr>
              <a:t> </a:t>
            </a:r>
            <a:r>
              <a:rPr lang="en-US" sz="2200" dirty="0" err="1">
                <a:solidFill>
                  <a:schemeClr val="bg1"/>
                </a:solidFill>
              </a:rPr>
              <a:t>ipsilateral</a:t>
            </a:r>
            <a:r>
              <a:rPr lang="en-US" sz="2200" dirty="0">
                <a:solidFill>
                  <a:schemeClr val="bg1"/>
                </a:solidFill>
              </a:rPr>
              <a:t> loss of </a:t>
            </a:r>
            <a:r>
              <a:rPr lang="en-US" sz="2200" dirty="0" err="1">
                <a:solidFill>
                  <a:schemeClr val="bg1"/>
                </a:solidFill>
              </a:rPr>
              <a:t>proprioception</a:t>
            </a:r>
            <a:r>
              <a:rPr lang="en-US" sz="2200" dirty="0">
                <a:solidFill>
                  <a:schemeClr val="bg1"/>
                </a:solidFill>
              </a:rPr>
              <a:t> (also includes tactile and vibration </a:t>
            </a:r>
            <a:r>
              <a:rPr lang="en-US" sz="2200" dirty="0" smtClean="0">
                <a:solidFill>
                  <a:schemeClr val="bg1"/>
                </a:solidFill>
              </a:rPr>
              <a:t>sense). Destruction </a:t>
            </a:r>
            <a:r>
              <a:rPr lang="en-US" sz="2200" dirty="0">
                <a:solidFill>
                  <a:schemeClr val="bg1"/>
                </a:solidFill>
              </a:rPr>
              <a:t>of </a:t>
            </a:r>
            <a:r>
              <a:rPr lang="en-US" sz="2200" dirty="0" err="1">
                <a:solidFill>
                  <a:schemeClr val="bg1"/>
                </a:solidFill>
              </a:rPr>
              <a:t>corticospinal</a:t>
            </a:r>
            <a:r>
              <a:rPr lang="en-US" sz="2200" dirty="0">
                <a:solidFill>
                  <a:schemeClr val="bg1"/>
                </a:solidFill>
              </a:rPr>
              <a:t> and </a:t>
            </a:r>
            <a:r>
              <a:rPr lang="en-US" sz="2200" dirty="0" err="1">
                <a:solidFill>
                  <a:schemeClr val="bg1"/>
                </a:solidFill>
              </a:rPr>
              <a:t>rubrospinal</a:t>
            </a:r>
            <a:r>
              <a:rPr lang="en-US" sz="2200" dirty="0">
                <a:solidFill>
                  <a:schemeClr val="bg1"/>
                </a:solidFill>
              </a:rPr>
              <a:t> tracts and motor neurons</a:t>
            </a:r>
            <a:r>
              <a:rPr lang="en-US" sz="2200" dirty="0">
                <a:solidFill>
                  <a:schemeClr val="bg1"/>
                </a:solidFill>
                <a:sym typeface="Wingdings"/>
              </a:rPr>
              <a:t></a:t>
            </a:r>
            <a:r>
              <a:rPr lang="en-US" sz="2200" dirty="0">
                <a:solidFill>
                  <a:schemeClr val="bg1"/>
                </a:solidFill>
              </a:rPr>
              <a:t> </a:t>
            </a:r>
            <a:r>
              <a:rPr lang="en-US" sz="2200" dirty="0" err="1">
                <a:solidFill>
                  <a:schemeClr val="bg1"/>
                </a:solidFill>
              </a:rPr>
              <a:t>ipsilateral</a:t>
            </a:r>
            <a:r>
              <a:rPr lang="en-US" sz="2200" dirty="0">
                <a:solidFill>
                  <a:schemeClr val="bg1"/>
                </a:solidFill>
              </a:rPr>
              <a:t> motor </a:t>
            </a:r>
            <a:r>
              <a:rPr lang="en-US" sz="2200" dirty="0" smtClean="0">
                <a:solidFill>
                  <a:schemeClr val="bg1"/>
                </a:solidFill>
              </a:rPr>
              <a:t>paralysis. Also </a:t>
            </a:r>
            <a:r>
              <a:rPr lang="en-US" sz="2200" dirty="0">
                <a:solidFill>
                  <a:schemeClr val="bg1"/>
                </a:solidFill>
              </a:rPr>
              <a:t>causes </a:t>
            </a:r>
            <a:r>
              <a:rPr lang="en-US" sz="2200" dirty="0" err="1">
                <a:solidFill>
                  <a:schemeClr val="bg1"/>
                </a:solidFill>
              </a:rPr>
              <a:t>ipsiplateral</a:t>
            </a:r>
            <a:r>
              <a:rPr lang="en-US" sz="2200" dirty="0">
                <a:solidFill>
                  <a:schemeClr val="bg1"/>
                </a:solidFill>
              </a:rPr>
              <a:t> loss of all sensation at level of lesion and Horner’s syndrome if lesion above T1 (</a:t>
            </a:r>
            <a:r>
              <a:rPr lang="en-US" sz="2200" dirty="0" err="1">
                <a:solidFill>
                  <a:schemeClr val="bg1"/>
                </a:solidFill>
              </a:rPr>
              <a:t>ptosis</a:t>
            </a:r>
            <a:r>
              <a:rPr lang="en-US" sz="2200" dirty="0">
                <a:solidFill>
                  <a:schemeClr val="bg1"/>
                </a:solidFill>
              </a:rPr>
              <a:t>, </a:t>
            </a:r>
            <a:r>
              <a:rPr lang="en-US" sz="2200" dirty="0" err="1">
                <a:solidFill>
                  <a:schemeClr val="bg1"/>
                </a:solidFill>
              </a:rPr>
              <a:t>anhidrosis</a:t>
            </a:r>
            <a:r>
              <a:rPr lang="en-US" sz="2200" dirty="0">
                <a:solidFill>
                  <a:schemeClr val="bg1"/>
                </a:solidFill>
              </a:rPr>
              <a:t>, </a:t>
            </a:r>
            <a:r>
              <a:rPr lang="en-US" sz="2200" dirty="0" err="1">
                <a:solidFill>
                  <a:schemeClr val="bg1"/>
                </a:solidFill>
              </a:rPr>
              <a:t>miosis</a:t>
            </a:r>
            <a:r>
              <a:rPr lang="en-US" sz="2200" dirty="0">
                <a:solidFill>
                  <a:schemeClr val="bg1"/>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7696200" cy="5632311"/>
          </a:xfrm>
          <a:prstGeom prst="rect">
            <a:avLst/>
          </a:prstGeom>
        </p:spPr>
        <p:txBody>
          <a:bodyPr wrap="square">
            <a:spAutoFit/>
          </a:bodyPr>
          <a:lstStyle/>
          <a:p>
            <a:r>
              <a:rPr lang="en-US" sz="2000" b="1" dirty="0">
                <a:solidFill>
                  <a:schemeClr val="bg1"/>
                </a:solidFill>
              </a:rPr>
              <a:t>Quick review of other spinal cord lesion choices:</a:t>
            </a:r>
          </a:p>
          <a:p>
            <a:pPr lvl="0"/>
            <a:r>
              <a:rPr lang="en-US" sz="2000" dirty="0" smtClean="0">
                <a:solidFill>
                  <a:schemeClr val="bg1"/>
                </a:solidFill>
              </a:rPr>
              <a:t>1) </a:t>
            </a:r>
            <a:r>
              <a:rPr lang="en-US" sz="2000" u="sng" dirty="0" err="1" smtClean="0">
                <a:solidFill>
                  <a:schemeClr val="bg1"/>
                </a:solidFill>
              </a:rPr>
              <a:t>Syringomyelic</a:t>
            </a:r>
            <a:r>
              <a:rPr lang="en-US" sz="2000" u="sng" dirty="0" smtClean="0">
                <a:solidFill>
                  <a:schemeClr val="bg1"/>
                </a:solidFill>
              </a:rPr>
              <a:t> </a:t>
            </a:r>
            <a:r>
              <a:rPr lang="en-US" sz="2000" u="sng" dirty="0">
                <a:solidFill>
                  <a:schemeClr val="bg1"/>
                </a:solidFill>
              </a:rPr>
              <a:t>syndrome</a:t>
            </a:r>
            <a:r>
              <a:rPr lang="en-US" sz="2000" dirty="0">
                <a:solidFill>
                  <a:schemeClr val="bg1"/>
                </a:solidFill>
              </a:rPr>
              <a:t>: </a:t>
            </a:r>
          </a:p>
          <a:p>
            <a:pPr lvl="1"/>
            <a:r>
              <a:rPr lang="en-US" sz="2000" dirty="0">
                <a:solidFill>
                  <a:schemeClr val="bg1"/>
                </a:solidFill>
              </a:rPr>
              <a:t>from lesion of central gray matter; </a:t>
            </a:r>
          </a:p>
          <a:p>
            <a:pPr lvl="1"/>
            <a:r>
              <a:rPr lang="en-US" sz="2000" dirty="0">
                <a:solidFill>
                  <a:schemeClr val="bg1"/>
                </a:solidFill>
              </a:rPr>
              <a:t>pain and temp fibers that cross at anterior </a:t>
            </a:r>
            <a:r>
              <a:rPr lang="en-US" sz="2000" dirty="0" err="1">
                <a:solidFill>
                  <a:schemeClr val="bg1"/>
                </a:solidFill>
              </a:rPr>
              <a:t>commissure</a:t>
            </a:r>
            <a:r>
              <a:rPr lang="en-US" sz="2000" dirty="0">
                <a:solidFill>
                  <a:schemeClr val="bg1"/>
                </a:solidFill>
              </a:rPr>
              <a:t> are affected</a:t>
            </a:r>
            <a:r>
              <a:rPr lang="en-US" sz="2000" dirty="0">
                <a:solidFill>
                  <a:schemeClr val="bg1"/>
                </a:solidFill>
                <a:sym typeface="Wingdings"/>
              </a:rPr>
              <a:t></a:t>
            </a:r>
            <a:r>
              <a:rPr lang="en-US" sz="2000" dirty="0">
                <a:solidFill>
                  <a:schemeClr val="bg1"/>
                </a:solidFill>
              </a:rPr>
              <a:t> bilateral loss of sensations over several dermatomes but tactile sensation is spared</a:t>
            </a:r>
          </a:p>
          <a:p>
            <a:pPr lvl="0"/>
            <a:r>
              <a:rPr lang="en-US" sz="2000" dirty="0" smtClean="0">
                <a:solidFill>
                  <a:schemeClr val="bg1"/>
                </a:solidFill>
              </a:rPr>
              <a:t>2) </a:t>
            </a:r>
            <a:r>
              <a:rPr lang="en-US" sz="2000" u="sng" dirty="0" smtClean="0">
                <a:solidFill>
                  <a:schemeClr val="bg1"/>
                </a:solidFill>
              </a:rPr>
              <a:t>Complete </a:t>
            </a:r>
            <a:r>
              <a:rPr lang="en-US" sz="2000" u="sng" dirty="0" err="1">
                <a:solidFill>
                  <a:schemeClr val="bg1"/>
                </a:solidFill>
              </a:rPr>
              <a:t>transection</a:t>
            </a:r>
            <a:r>
              <a:rPr lang="en-US" sz="2000" u="sng" dirty="0">
                <a:solidFill>
                  <a:schemeClr val="bg1"/>
                </a:solidFill>
              </a:rPr>
              <a:t> of spinal cord</a:t>
            </a:r>
            <a:r>
              <a:rPr lang="en-US" sz="2000" dirty="0">
                <a:solidFill>
                  <a:schemeClr val="bg1"/>
                </a:solidFill>
              </a:rPr>
              <a:t>: </a:t>
            </a:r>
          </a:p>
          <a:p>
            <a:pPr lvl="1"/>
            <a:r>
              <a:rPr lang="en-US" sz="2000" dirty="0">
                <a:solidFill>
                  <a:schemeClr val="bg1"/>
                </a:solidFill>
              </a:rPr>
              <a:t>bilateral spastic paralysis</a:t>
            </a:r>
          </a:p>
          <a:p>
            <a:pPr lvl="1"/>
            <a:r>
              <a:rPr lang="en-US" sz="2000" dirty="0">
                <a:solidFill>
                  <a:schemeClr val="bg1"/>
                </a:solidFill>
              </a:rPr>
              <a:t>no conscious appreciation of any </a:t>
            </a:r>
            <a:r>
              <a:rPr lang="en-US" sz="2000" dirty="0" err="1">
                <a:solidFill>
                  <a:schemeClr val="bg1"/>
                </a:solidFill>
              </a:rPr>
              <a:t>cutaneous</a:t>
            </a:r>
            <a:r>
              <a:rPr lang="en-US" sz="2000" dirty="0">
                <a:solidFill>
                  <a:schemeClr val="bg1"/>
                </a:solidFill>
              </a:rPr>
              <a:t> or deep sensation in area below </a:t>
            </a:r>
            <a:r>
              <a:rPr lang="en-US" sz="2000" dirty="0" err="1">
                <a:solidFill>
                  <a:schemeClr val="bg1"/>
                </a:solidFill>
              </a:rPr>
              <a:t>transection</a:t>
            </a:r>
            <a:endParaRPr lang="en-US" sz="2000" dirty="0">
              <a:solidFill>
                <a:schemeClr val="bg1"/>
              </a:solidFill>
            </a:endParaRPr>
          </a:p>
          <a:p>
            <a:pPr lvl="0"/>
            <a:r>
              <a:rPr lang="en-US" sz="2000" dirty="0" smtClean="0">
                <a:solidFill>
                  <a:schemeClr val="bg1"/>
                </a:solidFill>
              </a:rPr>
              <a:t>3) </a:t>
            </a:r>
            <a:r>
              <a:rPr lang="en-US" sz="2000" u="sng" dirty="0" err="1" smtClean="0">
                <a:solidFill>
                  <a:schemeClr val="bg1"/>
                </a:solidFill>
              </a:rPr>
              <a:t>Tabetic</a:t>
            </a:r>
            <a:r>
              <a:rPr lang="en-US" sz="2000" u="sng" dirty="0" smtClean="0">
                <a:solidFill>
                  <a:schemeClr val="bg1"/>
                </a:solidFill>
              </a:rPr>
              <a:t> </a:t>
            </a:r>
            <a:r>
              <a:rPr lang="en-US" sz="2000" u="sng" dirty="0">
                <a:solidFill>
                  <a:schemeClr val="bg1"/>
                </a:solidFill>
              </a:rPr>
              <a:t>syndrome</a:t>
            </a:r>
            <a:r>
              <a:rPr lang="en-US" sz="2000" dirty="0">
                <a:solidFill>
                  <a:schemeClr val="bg1"/>
                </a:solidFill>
              </a:rPr>
              <a:t>: </a:t>
            </a:r>
          </a:p>
          <a:p>
            <a:pPr lvl="1"/>
            <a:r>
              <a:rPr lang="en-US" sz="2000" dirty="0">
                <a:solidFill>
                  <a:schemeClr val="bg1"/>
                </a:solidFill>
              </a:rPr>
              <a:t>from damage to </a:t>
            </a:r>
            <a:r>
              <a:rPr lang="en-US" sz="2000" dirty="0" err="1">
                <a:solidFill>
                  <a:schemeClr val="bg1"/>
                </a:solidFill>
              </a:rPr>
              <a:t>proprioceptive</a:t>
            </a:r>
            <a:r>
              <a:rPr lang="en-US" sz="2000" dirty="0">
                <a:solidFill>
                  <a:schemeClr val="bg1"/>
                </a:solidFill>
              </a:rPr>
              <a:t> and other dorsal root fibers </a:t>
            </a:r>
          </a:p>
          <a:p>
            <a:pPr lvl="1"/>
            <a:r>
              <a:rPr lang="en-US" sz="2000" dirty="0">
                <a:solidFill>
                  <a:schemeClr val="bg1"/>
                </a:solidFill>
              </a:rPr>
              <a:t>classically caused by syphilis</a:t>
            </a:r>
          </a:p>
          <a:p>
            <a:pPr lvl="1"/>
            <a:r>
              <a:rPr lang="en-US" sz="2000" dirty="0">
                <a:solidFill>
                  <a:schemeClr val="bg1"/>
                </a:solidFill>
              </a:rPr>
              <a:t>symptoms are </a:t>
            </a:r>
            <a:r>
              <a:rPr lang="en-US" sz="2000" dirty="0" err="1">
                <a:solidFill>
                  <a:schemeClr val="bg1"/>
                </a:solidFill>
              </a:rPr>
              <a:t>paresthesias</a:t>
            </a:r>
            <a:r>
              <a:rPr lang="en-US" sz="2000" dirty="0">
                <a:solidFill>
                  <a:schemeClr val="bg1"/>
                </a:solidFill>
              </a:rPr>
              <a:t>, pain and gait abnormalities</a:t>
            </a:r>
          </a:p>
          <a:p>
            <a:pPr lvl="1"/>
            <a:r>
              <a:rPr lang="en-US" sz="2000" dirty="0">
                <a:solidFill>
                  <a:schemeClr val="bg1"/>
                </a:solidFill>
              </a:rPr>
              <a:t>gait is most affected</a:t>
            </a:r>
          </a:p>
          <a:p>
            <a:pPr lvl="0"/>
            <a:r>
              <a:rPr lang="en-US" sz="2000" dirty="0" smtClean="0">
                <a:solidFill>
                  <a:schemeClr val="bg1"/>
                </a:solidFill>
              </a:rPr>
              <a:t>4) </a:t>
            </a:r>
            <a:r>
              <a:rPr lang="en-US" sz="2000" u="sng" dirty="0" smtClean="0">
                <a:solidFill>
                  <a:schemeClr val="bg1"/>
                </a:solidFill>
              </a:rPr>
              <a:t>Posterior </a:t>
            </a:r>
            <a:r>
              <a:rPr lang="en-US" sz="2000" u="sng" dirty="0">
                <a:solidFill>
                  <a:schemeClr val="bg1"/>
                </a:solidFill>
              </a:rPr>
              <a:t>column syndrome: </a:t>
            </a:r>
          </a:p>
          <a:p>
            <a:pPr lvl="1"/>
            <a:r>
              <a:rPr lang="en-US" sz="2000" dirty="0">
                <a:solidFill>
                  <a:schemeClr val="bg1"/>
                </a:solidFill>
              </a:rPr>
              <a:t>bilateral loss of </a:t>
            </a:r>
            <a:r>
              <a:rPr lang="en-US" sz="2000" dirty="0" err="1">
                <a:solidFill>
                  <a:schemeClr val="bg1"/>
                </a:solidFill>
              </a:rPr>
              <a:t>proprioception</a:t>
            </a:r>
            <a:r>
              <a:rPr lang="en-US" sz="2000" dirty="0">
                <a:solidFill>
                  <a:schemeClr val="bg1"/>
                </a:solidFill>
              </a:rPr>
              <a:t> below lesion </a:t>
            </a:r>
          </a:p>
          <a:p>
            <a:pPr lvl="1"/>
            <a:r>
              <a:rPr lang="en-US" sz="2000" dirty="0">
                <a:solidFill>
                  <a:schemeClr val="bg1"/>
                </a:solidFill>
              </a:rPr>
              <a:t>preservation of pain and temperature sensation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304800" y="457200"/>
            <a:ext cx="8686800" cy="4862870"/>
          </a:xfrm>
          <a:prstGeom prst="rect">
            <a:avLst/>
          </a:prstGeom>
          <a:noFill/>
          <a:ln w="9525">
            <a:noFill/>
            <a:miter lim="800000"/>
            <a:headEnd/>
            <a:tailEnd/>
          </a:ln>
          <a:effectLst/>
        </p:spPr>
        <p:txBody>
          <a:bodyPr wrap="square">
            <a:spAutoFit/>
          </a:bodyPr>
          <a:lstStyle/>
          <a:p>
            <a:pPr lvl="0"/>
            <a:r>
              <a:rPr lang="en-US" sz="2200" dirty="0" smtClean="0">
                <a:solidFill>
                  <a:schemeClr val="bg1"/>
                </a:solidFill>
              </a:rPr>
              <a:t>A </a:t>
            </a:r>
            <a:r>
              <a:rPr lang="en-US" sz="2200" dirty="0">
                <a:solidFill>
                  <a:schemeClr val="bg1"/>
                </a:solidFill>
              </a:rPr>
              <a:t>previously healthy 34-year-old man collapses while sitting at his kitchen table. The patient’s wife reports a convulsion of 2 minutes’ duration. He appeared to fully recover within 1 hour. In the ER the patient reports having new early morning headaches during the past few weeks. A brain MRI demonstrates an enhancing right frontal lesion which is likely a primary brain neoplasm. Which is the most common type of primary brain tumor</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a:t>
            </a:r>
            <a:r>
              <a:rPr lang="en-US" sz="2200" dirty="0" err="1" smtClean="0">
                <a:solidFill>
                  <a:schemeClr val="bg1"/>
                </a:solidFill>
              </a:rPr>
              <a:t>Meningioma</a:t>
            </a:r>
            <a:endParaRPr lang="en-US" sz="2200" dirty="0">
              <a:solidFill>
                <a:schemeClr val="bg1"/>
              </a:solidFill>
            </a:endParaRPr>
          </a:p>
          <a:p>
            <a:pPr lvl="1"/>
            <a:r>
              <a:rPr lang="en-US" sz="2200" dirty="0" smtClean="0">
                <a:solidFill>
                  <a:schemeClr val="bg1"/>
                </a:solidFill>
              </a:rPr>
              <a:t>B) </a:t>
            </a:r>
            <a:r>
              <a:rPr lang="en-US" sz="2200" dirty="0" err="1" smtClean="0">
                <a:solidFill>
                  <a:schemeClr val="bg1"/>
                </a:solidFill>
              </a:rPr>
              <a:t>Lymphosarcoma</a:t>
            </a:r>
            <a:endParaRPr lang="en-US" sz="2200" dirty="0">
              <a:solidFill>
                <a:schemeClr val="bg1"/>
              </a:solidFill>
            </a:endParaRPr>
          </a:p>
          <a:p>
            <a:pPr lvl="1"/>
            <a:r>
              <a:rPr lang="en-US" sz="2200" dirty="0" smtClean="0">
                <a:solidFill>
                  <a:schemeClr val="bg1"/>
                </a:solidFill>
              </a:rPr>
              <a:t>C) </a:t>
            </a:r>
            <a:r>
              <a:rPr lang="en-US" sz="2200" dirty="0" err="1" smtClean="0">
                <a:solidFill>
                  <a:schemeClr val="bg1"/>
                </a:solidFill>
              </a:rPr>
              <a:t>Oligodendroglioma</a:t>
            </a:r>
            <a:endParaRPr lang="en-US" sz="2200" dirty="0">
              <a:solidFill>
                <a:schemeClr val="bg1"/>
              </a:solidFill>
            </a:endParaRPr>
          </a:p>
          <a:p>
            <a:pPr lvl="1"/>
            <a:r>
              <a:rPr lang="en-US" sz="2200" dirty="0" smtClean="0">
                <a:solidFill>
                  <a:schemeClr val="bg1"/>
                </a:solidFill>
              </a:rPr>
              <a:t>D) </a:t>
            </a:r>
            <a:r>
              <a:rPr lang="en-US" sz="2200" dirty="0" err="1" smtClean="0">
                <a:solidFill>
                  <a:schemeClr val="bg1"/>
                </a:solidFill>
              </a:rPr>
              <a:t>Astrocytoma</a:t>
            </a:r>
            <a:endParaRPr lang="en-US" sz="2200" dirty="0">
              <a:solidFill>
                <a:schemeClr val="bg1"/>
              </a:solidFill>
            </a:endParaRPr>
          </a:p>
          <a:p>
            <a:pPr lvl="1"/>
            <a:r>
              <a:rPr lang="en-US" sz="2200" dirty="0" smtClean="0">
                <a:solidFill>
                  <a:schemeClr val="bg1"/>
                </a:solidFill>
              </a:rPr>
              <a:t>E) </a:t>
            </a:r>
            <a:r>
              <a:rPr lang="en-US" sz="2200" dirty="0" err="1" smtClean="0">
                <a:solidFill>
                  <a:schemeClr val="bg1"/>
                </a:solidFill>
              </a:rPr>
              <a:t>Medulloblastoma</a:t>
            </a:r>
            <a:endParaRPr lang="en-US" sz="2200" dirty="0">
              <a:solidFill>
                <a:schemeClr val="bg1"/>
              </a:solidFill>
            </a:endParaRPr>
          </a:p>
          <a:p>
            <a:endParaRPr lang="en-US" sz="2400" i="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6400800" cy="1785104"/>
          </a:xfrm>
          <a:prstGeom prst="rect">
            <a:avLst/>
          </a:prstGeom>
        </p:spPr>
        <p:txBody>
          <a:bodyPr wrap="square">
            <a:spAutoFit/>
          </a:bodyPr>
          <a:lstStyle/>
          <a:p>
            <a:pPr lvl="0"/>
            <a:r>
              <a:rPr lang="en-US" sz="2200" b="1" dirty="0" smtClean="0">
                <a:solidFill>
                  <a:schemeClr val="bg1"/>
                </a:solidFill>
              </a:rPr>
              <a:t>Answer: B</a:t>
            </a:r>
            <a:r>
              <a:rPr lang="en-US" sz="2200" dirty="0" smtClean="0">
                <a:solidFill>
                  <a:schemeClr val="bg1"/>
                </a:solidFill>
              </a:rPr>
              <a:t> , </a:t>
            </a:r>
            <a:r>
              <a:rPr lang="en-US" sz="2200" dirty="0" err="1" smtClean="0">
                <a:solidFill>
                  <a:schemeClr val="bg1"/>
                </a:solidFill>
              </a:rPr>
              <a:t>Astrocytoma</a:t>
            </a:r>
            <a:r>
              <a:rPr lang="en-US" sz="2200" dirty="0" smtClean="0">
                <a:solidFill>
                  <a:schemeClr val="bg1"/>
                </a:solidFill>
              </a:rPr>
              <a:t>. Most </a:t>
            </a:r>
            <a:r>
              <a:rPr lang="en-US" sz="2200" dirty="0">
                <a:solidFill>
                  <a:schemeClr val="bg1"/>
                </a:solidFill>
              </a:rPr>
              <a:t>common primary brain tumors are malignant </a:t>
            </a:r>
            <a:r>
              <a:rPr lang="en-US" sz="2200" dirty="0" err="1" smtClean="0">
                <a:solidFill>
                  <a:schemeClr val="bg1"/>
                </a:solidFill>
              </a:rPr>
              <a:t>astrocytomas</a:t>
            </a:r>
            <a:r>
              <a:rPr lang="en-US" sz="2200" dirty="0" smtClean="0">
                <a:solidFill>
                  <a:schemeClr val="bg1"/>
                </a:solidFill>
              </a:rPr>
              <a:t>. Classified </a:t>
            </a:r>
            <a:r>
              <a:rPr lang="en-US" sz="2200" dirty="0">
                <a:solidFill>
                  <a:schemeClr val="bg1"/>
                </a:solidFill>
              </a:rPr>
              <a:t>as grade 3 or </a:t>
            </a:r>
            <a:r>
              <a:rPr lang="en-US" sz="2200" dirty="0" smtClean="0">
                <a:solidFill>
                  <a:schemeClr val="bg1"/>
                </a:solidFill>
              </a:rPr>
              <a:t>4. Grade </a:t>
            </a:r>
            <a:r>
              <a:rPr lang="en-US" sz="2200" dirty="0">
                <a:solidFill>
                  <a:schemeClr val="bg1"/>
                </a:solidFill>
              </a:rPr>
              <a:t>4 </a:t>
            </a:r>
            <a:r>
              <a:rPr lang="en-US" sz="2200" dirty="0" err="1">
                <a:solidFill>
                  <a:schemeClr val="bg1"/>
                </a:solidFill>
              </a:rPr>
              <a:t>astrocytoma</a:t>
            </a:r>
            <a:r>
              <a:rPr lang="en-US" sz="2200" dirty="0">
                <a:solidFill>
                  <a:schemeClr val="bg1"/>
                </a:solidFill>
              </a:rPr>
              <a:t> is called </a:t>
            </a:r>
            <a:r>
              <a:rPr lang="en-US" sz="2200" dirty="0" err="1">
                <a:solidFill>
                  <a:schemeClr val="bg1"/>
                </a:solidFill>
              </a:rPr>
              <a:t>glioblastoma</a:t>
            </a:r>
            <a:r>
              <a:rPr lang="en-US" sz="2200" dirty="0">
                <a:solidFill>
                  <a:schemeClr val="bg1"/>
                </a:solidFill>
              </a:rPr>
              <a:t> </a:t>
            </a:r>
            <a:r>
              <a:rPr lang="en-US" sz="2200" dirty="0" err="1">
                <a:solidFill>
                  <a:schemeClr val="bg1"/>
                </a:solidFill>
              </a:rPr>
              <a:t>multiforme</a:t>
            </a:r>
            <a:r>
              <a:rPr lang="en-US" sz="2200" dirty="0">
                <a:solidFill>
                  <a:schemeClr val="bg1"/>
                </a:solidFill>
                <a:sym typeface="Wingdings"/>
              </a:rPr>
              <a:t></a:t>
            </a:r>
            <a:r>
              <a:rPr lang="en-US" sz="2200" dirty="0">
                <a:solidFill>
                  <a:schemeClr val="bg1"/>
                </a:solidFill>
              </a:rPr>
              <a:t> usually in adults, men&gt;women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6858000" cy="4154984"/>
          </a:xfrm>
          <a:prstGeom prst="rect">
            <a:avLst/>
          </a:prstGeom>
        </p:spPr>
        <p:txBody>
          <a:bodyPr wrap="square">
            <a:spAutoFit/>
          </a:bodyPr>
          <a:lstStyle/>
          <a:p>
            <a:r>
              <a:rPr lang="en-US" sz="2400" b="1" dirty="0">
                <a:solidFill>
                  <a:schemeClr val="bg1"/>
                </a:solidFill>
              </a:rPr>
              <a:t>Quick review of brain neoplasm basics</a:t>
            </a:r>
            <a:r>
              <a:rPr lang="en-US" sz="2400" b="1" dirty="0" smtClean="0">
                <a:solidFill>
                  <a:schemeClr val="bg1"/>
                </a:solidFill>
              </a:rPr>
              <a:t>:</a:t>
            </a:r>
          </a:p>
          <a:p>
            <a:endParaRPr lang="en-US" sz="2400" b="1" dirty="0">
              <a:solidFill>
                <a:schemeClr val="bg1"/>
              </a:solidFill>
            </a:endParaRPr>
          </a:p>
          <a:p>
            <a:pPr lvl="0"/>
            <a:r>
              <a:rPr lang="en-US" sz="2400" dirty="0" smtClean="0">
                <a:solidFill>
                  <a:schemeClr val="bg1"/>
                </a:solidFill>
              </a:rPr>
              <a:t>1) Clinical </a:t>
            </a:r>
            <a:r>
              <a:rPr lang="en-US" sz="2400" dirty="0">
                <a:solidFill>
                  <a:schemeClr val="bg1"/>
                </a:solidFill>
              </a:rPr>
              <a:t>presentation due to mass effect</a:t>
            </a:r>
          </a:p>
          <a:p>
            <a:pPr lvl="0"/>
            <a:r>
              <a:rPr lang="en-US" sz="2400" dirty="0" smtClean="0">
                <a:solidFill>
                  <a:schemeClr val="bg1"/>
                </a:solidFill>
              </a:rPr>
              <a:t>2) Primary </a:t>
            </a:r>
            <a:r>
              <a:rPr lang="en-US" sz="2400" dirty="0">
                <a:solidFill>
                  <a:schemeClr val="bg1"/>
                </a:solidFill>
              </a:rPr>
              <a:t>brain tumors rarely metastasize</a:t>
            </a:r>
          </a:p>
          <a:p>
            <a:pPr lvl="0"/>
            <a:r>
              <a:rPr lang="en-US" sz="2400" dirty="0" smtClean="0">
                <a:solidFill>
                  <a:schemeClr val="bg1"/>
                </a:solidFill>
              </a:rPr>
              <a:t>3) Majority </a:t>
            </a:r>
            <a:r>
              <a:rPr lang="en-US" sz="2400" dirty="0">
                <a:solidFill>
                  <a:schemeClr val="bg1"/>
                </a:solidFill>
              </a:rPr>
              <a:t>of adult primary tumors are </a:t>
            </a:r>
            <a:r>
              <a:rPr lang="en-US" sz="2400" dirty="0" err="1">
                <a:solidFill>
                  <a:schemeClr val="bg1"/>
                </a:solidFill>
              </a:rPr>
              <a:t>supratentorial</a:t>
            </a:r>
            <a:endParaRPr lang="en-US" sz="2400" dirty="0">
              <a:solidFill>
                <a:schemeClr val="bg1"/>
              </a:solidFill>
            </a:endParaRPr>
          </a:p>
          <a:p>
            <a:pPr lvl="0"/>
            <a:r>
              <a:rPr lang="en-US" sz="2400" dirty="0" smtClean="0">
                <a:solidFill>
                  <a:schemeClr val="bg1"/>
                </a:solidFill>
              </a:rPr>
              <a:t>4) Majority </a:t>
            </a:r>
            <a:r>
              <a:rPr lang="en-US" sz="2400" dirty="0">
                <a:solidFill>
                  <a:schemeClr val="bg1"/>
                </a:solidFill>
              </a:rPr>
              <a:t>of childhood primary tumors are </a:t>
            </a:r>
            <a:r>
              <a:rPr lang="en-US" sz="2400" dirty="0" err="1">
                <a:solidFill>
                  <a:schemeClr val="bg1"/>
                </a:solidFill>
              </a:rPr>
              <a:t>infratentorial</a:t>
            </a:r>
            <a:endParaRPr lang="en-US" sz="2400" dirty="0">
              <a:solidFill>
                <a:schemeClr val="bg1"/>
              </a:solidFill>
            </a:endParaRPr>
          </a:p>
          <a:p>
            <a:pPr lvl="0"/>
            <a:r>
              <a:rPr lang="en-US" sz="2400" dirty="0" smtClean="0">
                <a:solidFill>
                  <a:schemeClr val="bg1"/>
                </a:solidFill>
              </a:rPr>
              <a:t>5) Half </a:t>
            </a:r>
            <a:r>
              <a:rPr lang="en-US" sz="2400" dirty="0">
                <a:solidFill>
                  <a:schemeClr val="bg1"/>
                </a:solidFill>
              </a:rPr>
              <a:t>of adult brain tumors are metastases</a:t>
            </a:r>
          </a:p>
          <a:p>
            <a:r>
              <a:rPr lang="en-US" sz="2400" dirty="0" smtClean="0">
                <a:solidFill>
                  <a:schemeClr val="bg1"/>
                </a:solidFill>
              </a:rPr>
              <a:t>6) </a:t>
            </a:r>
            <a:r>
              <a:rPr lang="en-US" sz="2400" dirty="0" err="1" smtClean="0">
                <a:solidFill>
                  <a:schemeClr val="bg1"/>
                </a:solidFill>
              </a:rPr>
              <a:t>Craniopharymgioma</a:t>
            </a:r>
            <a:r>
              <a:rPr lang="en-US" sz="2400" dirty="0" smtClean="0">
                <a:solidFill>
                  <a:schemeClr val="bg1"/>
                </a:solidFill>
              </a:rPr>
              <a:t> </a:t>
            </a:r>
            <a:r>
              <a:rPr lang="en-US" sz="2400" dirty="0">
                <a:solidFill>
                  <a:schemeClr val="bg1"/>
                </a:solidFill>
              </a:rPr>
              <a:t>is most common childhood </a:t>
            </a:r>
            <a:r>
              <a:rPr lang="en-US" sz="2400" dirty="0" err="1">
                <a:solidFill>
                  <a:schemeClr val="bg1"/>
                </a:solidFill>
              </a:rPr>
              <a:t>supratentorial</a:t>
            </a:r>
            <a:r>
              <a:rPr lang="en-US" sz="2400" dirty="0">
                <a:solidFill>
                  <a:schemeClr val="bg1"/>
                </a:solidFill>
              </a:rPr>
              <a:t> tumor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1000" y="914400"/>
            <a:ext cx="8458200" cy="4185761"/>
          </a:xfrm>
          <a:prstGeom prst="rect">
            <a:avLst/>
          </a:prstGeom>
          <a:noFill/>
          <a:ln w="9525">
            <a:noFill/>
            <a:miter lim="800000"/>
            <a:headEnd/>
            <a:tailEnd/>
          </a:ln>
          <a:effectLst/>
        </p:spPr>
        <p:txBody>
          <a:bodyPr wrap="square">
            <a:spAutoFit/>
          </a:bodyPr>
          <a:lstStyle/>
          <a:p>
            <a:pPr lvl="0"/>
            <a:r>
              <a:rPr lang="en-US" sz="2200" dirty="0" smtClean="0">
                <a:solidFill>
                  <a:schemeClr val="bg1"/>
                </a:solidFill>
              </a:rPr>
              <a:t>A </a:t>
            </a:r>
            <a:r>
              <a:rPr lang="en-US" sz="2200" dirty="0">
                <a:solidFill>
                  <a:schemeClr val="bg1"/>
                </a:solidFill>
              </a:rPr>
              <a:t>32-year-old man is involved in a motor vehicle accident. The patient has multiple injuries including a displaced fracture of the left </a:t>
            </a:r>
            <a:r>
              <a:rPr lang="en-US" sz="2200" dirty="0" err="1">
                <a:solidFill>
                  <a:schemeClr val="bg1"/>
                </a:solidFill>
              </a:rPr>
              <a:t>humerus</a:t>
            </a:r>
            <a:r>
              <a:rPr lang="en-US" sz="2200" dirty="0">
                <a:solidFill>
                  <a:schemeClr val="bg1"/>
                </a:solidFill>
              </a:rPr>
              <a:t>. He complains of an inability to open his left hand and loss of sensation to a portion of his left hand. Which nerve has most likely been damaged</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a:t>
            </a:r>
            <a:r>
              <a:rPr lang="en-US" sz="2200" dirty="0" err="1" smtClean="0">
                <a:solidFill>
                  <a:schemeClr val="bg1"/>
                </a:solidFill>
              </a:rPr>
              <a:t>Musculocutaneous</a:t>
            </a:r>
            <a:endParaRPr lang="en-US" sz="2200" dirty="0">
              <a:solidFill>
                <a:schemeClr val="bg1"/>
              </a:solidFill>
            </a:endParaRPr>
          </a:p>
          <a:p>
            <a:pPr lvl="1"/>
            <a:r>
              <a:rPr lang="en-US" sz="2200" dirty="0" smtClean="0">
                <a:solidFill>
                  <a:schemeClr val="bg1"/>
                </a:solidFill>
              </a:rPr>
              <a:t>B) </a:t>
            </a:r>
            <a:r>
              <a:rPr lang="en-US" sz="2200" dirty="0" err="1" smtClean="0">
                <a:solidFill>
                  <a:schemeClr val="bg1"/>
                </a:solidFill>
              </a:rPr>
              <a:t>Ulnar</a:t>
            </a:r>
            <a:endParaRPr lang="en-US" sz="2200" dirty="0">
              <a:solidFill>
                <a:schemeClr val="bg1"/>
              </a:solidFill>
            </a:endParaRPr>
          </a:p>
          <a:p>
            <a:pPr lvl="1"/>
            <a:r>
              <a:rPr lang="en-US" sz="2200" dirty="0" smtClean="0">
                <a:solidFill>
                  <a:schemeClr val="bg1"/>
                </a:solidFill>
              </a:rPr>
              <a:t>C) Radial</a:t>
            </a:r>
            <a:endParaRPr lang="en-US" sz="2200" dirty="0">
              <a:solidFill>
                <a:schemeClr val="bg1"/>
              </a:solidFill>
            </a:endParaRPr>
          </a:p>
          <a:p>
            <a:pPr lvl="1"/>
            <a:r>
              <a:rPr lang="en-US" sz="2200" dirty="0" smtClean="0">
                <a:solidFill>
                  <a:schemeClr val="bg1"/>
                </a:solidFill>
              </a:rPr>
              <a:t>D) Median</a:t>
            </a:r>
            <a:endParaRPr lang="en-US" sz="2200" dirty="0">
              <a:solidFill>
                <a:schemeClr val="bg1"/>
              </a:solidFill>
            </a:endParaRPr>
          </a:p>
          <a:p>
            <a:pPr lvl="1"/>
            <a:r>
              <a:rPr lang="en-US" sz="2200" dirty="0" smtClean="0">
                <a:solidFill>
                  <a:schemeClr val="bg1"/>
                </a:solidFill>
              </a:rPr>
              <a:t>E) </a:t>
            </a:r>
            <a:r>
              <a:rPr lang="en-US" sz="2200" dirty="0" err="1" smtClean="0">
                <a:solidFill>
                  <a:schemeClr val="bg1"/>
                </a:solidFill>
              </a:rPr>
              <a:t>Axillary</a:t>
            </a:r>
            <a:endParaRPr lang="en-US" sz="2200" dirty="0">
              <a:solidFill>
                <a:schemeClr val="bg1"/>
              </a:solidFill>
            </a:endParaRPr>
          </a:p>
          <a:p>
            <a:endParaRPr lang="en-US" sz="2400"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6858000" cy="3785652"/>
          </a:xfrm>
          <a:prstGeom prst="rect">
            <a:avLst/>
          </a:prstGeom>
        </p:spPr>
        <p:txBody>
          <a:bodyPr wrap="square">
            <a:spAutoFit/>
          </a:bodyPr>
          <a:lstStyle/>
          <a:p>
            <a:pPr lvl="0"/>
            <a:r>
              <a:rPr lang="en-US" sz="2400" b="1" dirty="0" smtClean="0">
                <a:solidFill>
                  <a:schemeClr val="bg1"/>
                </a:solidFill>
              </a:rPr>
              <a:t>Answer: C </a:t>
            </a:r>
            <a:r>
              <a:rPr lang="en-US" sz="2400" dirty="0" smtClean="0">
                <a:solidFill>
                  <a:schemeClr val="bg1"/>
                </a:solidFill>
              </a:rPr>
              <a:t>, Radial. Injury </a:t>
            </a:r>
            <a:r>
              <a:rPr lang="en-US" sz="2400" dirty="0">
                <a:solidFill>
                  <a:schemeClr val="bg1"/>
                </a:solidFill>
              </a:rPr>
              <a:t>due to stretch or crush injury of radial nerve as it spirals around </a:t>
            </a:r>
            <a:r>
              <a:rPr lang="en-US" sz="2400" dirty="0" err="1">
                <a:solidFill>
                  <a:schemeClr val="bg1"/>
                </a:solidFill>
              </a:rPr>
              <a:t>midshaft</a:t>
            </a:r>
            <a:r>
              <a:rPr lang="en-US" sz="2400" dirty="0">
                <a:solidFill>
                  <a:schemeClr val="bg1"/>
                </a:solidFill>
              </a:rPr>
              <a:t> of </a:t>
            </a:r>
            <a:r>
              <a:rPr lang="en-US" sz="2400" dirty="0" err="1" smtClean="0">
                <a:solidFill>
                  <a:schemeClr val="bg1"/>
                </a:solidFill>
              </a:rPr>
              <a:t>humerus</a:t>
            </a:r>
            <a:r>
              <a:rPr lang="en-US" sz="2400" dirty="0" smtClean="0">
                <a:solidFill>
                  <a:schemeClr val="bg1"/>
                </a:solidFill>
              </a:rPr>
              <a:t>. Inability </a:t>
            </a:r>
            <a:r>
              <a:rPr lang="en-US" sz="2400" dirty="0">
                <a:solidFill>
                  <a:schemeClr val="bg1"/>
                </a:solidFill>
              </a:rPr>
              <a:t>to open hand due to loss of hand and wrist extensor </a:t>
            </a:r>
            <a:r>
              <a:rPr lang="en-US" sz="2400" dirty="0" err="1">
                <a:solidFill>
                  <a:schemeClr val="bg1"/>
                </a:solidFill>
              </a:rPr>
              <a:t>innervation</a:t>
            </a:r>
            <a:r>
              <a:rPr lang="en-US" sz="2400" dirty="0">
                <a:solidFill>
                  <a:schemeClr val="bg1"/>
                </a:solidFill>
              </a:rPr>
              <a:t> by radial nerve</a:t>
            </a:r>
            <a:r>
              <a:rPr lang="en-US" sz="2400" dirty="0">
                <a:solidFill>
                  <a:schemeClr val="bg1"/>
                </a:solidFill>
                <a:sym typeface="Wingdings"/>
              </a:rPr>
              <a:t></a:t>
            </a:r>
            <a:r>
              <a:rPr lang="en-US" sz="2400" dirty="0">
                <a:solidFill>
                  <a:schemeClr val="bg1"/>
                </a:solidFill>
              </a:rPr>
              <a:t> radial nerve is “great extensor,” innervates </a:t>
            </a:r>
            <a:r>
              <a:rPr lang="en-US" sz="2400" dirty="0" err="1">
                <a:solidFill>
                  <a:schemeClr val="bg1"/>
                </a:solidFill>
              </a:rPr>
              <a:t>brachioradialis</a:t>
            </a:r>
            <a:r>
              <a:rPr lang="en-US" sz="2400" dirty="0">
                <a:solidFill>
                  <a:schemeClr val="bg1"/>
                </a:solidFill>
              </a:rPr>
              <a:t>, extensors of wrist and fingers, </a:t>
            </a:r>
            <a:r>
              <a:rPr lang="en-US" sz="2400" dirty="0" err="1">
                <a:solidFill>
                  <a:schemeClr val="bg1"/>
                </a:solidFill>
              </a:rPr>
              <a:t>supinator</a:t>
            </a:r>
            <a:r>
              <a:rPr lang="en-US" sz="2400" dirty="0">
                <a:solidFill>
                  <a:schemeClr val="bg1"/>
                </a:solidFill>
              </a:rPr>
              <a:t> and </a:t>
            </a:r>
            <a:r>
              <a:rPr lang="en-US" sz="2400" dirty="0" smtClean="0">
                <a:solidFill>
                  <a:schemeClr val="bg1"/>
                </a:solidFill>
              </a:rPr>
              <a:t>triceps. Likely </a:t>
            </a:r>
            <a:r>
              <a:rPr lang="en-US" sz="2400" dirty="0">
                <a:solidFill>
                  <a:schemeClr val="bg1"/>
                </a:solidFill>
              </a:rPr>
              <a:t>location of sensory deficit: lateral side of dorsum of hand and dorsum of the thumb and index and middle digits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5647700"/>
          </a:xfrm>
          <a:prstGeom prst="rect">
            <a:avLst/>
          </a:prstGeom>
        </p:spPr>
        <p:txBody>
          <a:bodyPr wrap="square">
            <a:spAutoFit/>
          </a:bodyPr>
          <a:lstStyle/>
          <a:p>
            <a:r>
              <a:rPr lang="en-US" sz="1900" b="1" dirty="0">
                <a:solidFill>
                  <a:schemeClr val="bg1"/>
                </a:solidFill>
              </a:rPr>
              <a:t>Quick review of upper extremity nerve injury:</a:t>
            </a:r>
          </a:p>
          <a:p>
            <a:pPr lvl="0"/>
            <a:r>
              <a:rPr lang="en-US" sz="1900" dirty="0" smtClean="0">
                <a:solidFill>
                  <a:schemeClr val="bg1"/>
                </a:solidFill>
              </a:rPr>
              <a:t>1) </a:t>
            </a:r>
            <a:r>
              <a:rPr lang="en-US" sz="1900" u="sng" dirty="0" smtClean="0">
                <a:solidFill>
                  <a:schemeClr val="bg1"/>
                </a:solidFill>
              </a:rPr>
              <a:t>Median </a:t>
            </a:r>
            <a:r>
              <a:rPr lang="en-US" sz="1900" u="sng" dirty="0">
                <a:solidFill>
                  <a:schemeClr val="bg1"/>
                </a:solidFill>
              </a:rPr>
              <a:t>nerve</a:t>
            </a:r>
            <a:r>
              <a:rPr lang="en-US" sz="1900" dirty="0">
                <a:solidFill>
                  <a:schemeClr val="bg1"/>
                </a:solidFill>
              </a:rPr>
              <a:t>:</a:t>
            </a:r>
          </a:p>
          <a:p>
            <a:pPr lvl="1"/>
            <a:r>
              <a:rPr lang="en-US" sz="1900" dirty="0">
                <a:solidFill>
                  <a:schemeClr val="bg1"/>
                </a:solidFill>
              </a:rPr>
              <a:t>Site of injury often </a:t>
            </a:r>
            <a:r>
              <a:rPr lang="en-US" sz="1900" dirty="0" err="1">
                <a:solidFill>
                  <a:schemeClr val="bg1"/>
                </a:solidFill>
              </a:rPr>
              <a:t>supracondyle</a:t>
            </a:r>
            <a:r>
              <a:rPr lang="en-US" sz="1900" dirty="0">
                <a:solidFill>
                  <a:schemeClr val="bg1"/>
                </a:solidFill>
              </a:rPr>
              <a:t> of </a:t>
            </a:r>
            <a:r>
              <a:rPr lang="en-US" sz="1900" dirty="0" err="1">
                <a:solidFill>
                  <a:schemeClr val="bg1"/>
                </a:solidFill>
              </a:rPr>
              <a:t>humerus</a:t>
            </a:r>
            <a:endParaRPr lang="en-US" sz="1900" dirty="0">
              <a:solidFill>
                <a:schemeClr val="bg1"/>
              </a:solidFill>
            </a:endParaRPr>
          </a:p>
          <a:p>
            <a:pPr lvl="1"/>
            <a:r>
              <a:rPr lang="en-US" sz="1900" dirty="0">
                <a:solidFill>
                  <a:schemeClr val="bg1"/>
                </a:solidFill>
              </a:rPr>
              <a:t>No loss of power in arm muscles</a:t>
            </a:r>
          </a:p>
          <a:p>
            <a:pPr lvl="1"/>
            <a:r>
              <a:rPr lang="en-US" sz="1900" dirty="0">
                <a:solidFill>
                  <a:schemeClr val="bg1"/>
                </a:solidFill>
              </a:rPr>
              <a:t>Loss of forearm </a:t>
            </a:r>
            <a:r>
              <a:rPr lang="en-US" sz="1900" dirty="0" err="1">
                <a:solidFill>
                  <a:schemeClr val="bg1"/>
                </a:solidFill>
              </a:rPr>
              <a:t>pronation</a:t>
            </a:r>
            <a:r>
              <a:rPr lang="en-US" sz="1900" dirty="0">
                <a:solidFill>
                  <a:schemeClr val="bg1"/>
                </a:solidFill>
              </a:rPr>
              <a:t>, wrist flexion, finger flexion, several thumb movements</a:t>
            </a:r>
          </a:p>
          <a:p>
            <a:pPr lvl="1"/>
            <a:r>
              <a:rPr lang="en-US" sz="1900" dirty="0">
                <a:solidFill>
                  <a:schemeClr val="bg1"/>
                </a:solidFill>
              </a:rPr>
              <a:t>Eventual </a:t>
            </a:r>
            <a:r>
              <a:rPr lang="en-US" sz="1900" dirty="0" err="1">
                <a:solidFill>
                  <a:schemeClr val="bg1"/>
                </a:solidFill>
              </a:rPr>
              <a:t>thenar</a:t>
            </a:r>
            <a:r>
              <a:rPr lang="en-US" sz="1900" dirty="0">
                <a:solidFill>
                  <a:schemeClr val="bg1"/>
                </a:solidFill>
              </a:rPr>
              <a:t> atrophy</a:t>
            </a:r>
          </a:p>
          <a:p>
            <a:pPr lvl="1"/>
            <a:r>
              <a:rPr lang="en-US" sz="1900" dirty="0">
                <a:solidFill>
                  <a:schemeClr val="bg1"/>
                </a:solidFill>
              </a:rPr>
              <a:t>Loss of sensation over lateral palm and thumb and radial 2 ½ fingers</a:t>
            </a:r>
          </a:p>
          <a:p>
            <a:pPr lvl="0"/>
            <a:r>
              <a:rPr lang="en-US" sz="1900" dirty="0" smtClean="0">
                <a:solidFill>
                  <a:schemeClr val="bg1"/>
                </a:solidFill>
              </a:rPr>
              <a:t>2) </a:t>
            </a:r>
            <a:r>
              <a:rPr lang="en-US" sz="1900" u="sng" dirty="0" err="1" smtClean="0">
                <a:solidFill>
                  <a:schemeClr val="bg1"/>
                </a:solidFill>
              </a:rPr>
              <a:t>Ulnar</a:t>
            </a:r>
            <a:r>
              <a:rPr lang="en-US" sz="1900" u="sng" dirty="0" smtClean="0">
                <a:solidFill>
                  <a:schemeClr val="bg1"/>
                </a:solidFill>
              </a:rPr>
              <a:t> </a:t>
            </a:r>
            <a:r>
              <a:rPr lang="en-US" sz="1900" u="sng" dirty="0">
                <a:solidFill>
                  <a:schemeClr val="bg1"/>
                </a:solidFill>
              </a:rPr>
              <a:t>nerve</a:t>
            </a:r>
            <a:r>
              <a:rPr lang="en-US" sz="1900" dirty="0">
                <a:solidFill>
                  <a:schemeClr val="bg1"/>
                </a:solidFill>
              </a:rPr>
              <a:t>:</a:t>
            </a:r>
          </a:p>
          <a:p>
            <a:pPr lvl="1"/>
            <a:r>
              <a:rPr lang="en-US" sz="1900" dirty="0">
                <a:solidFill>
                  <a:schemeClr val="bg1"/>
                </a:solidFill>
              </a:rPr>
              <a:t>Site of injury often medial </a:t>
            </a:r>
            <a:r>
              <a:rPr lang="en-US" sz="1900" dirty="0" err="1">
                <a:solidFill>
                  <a:schemeClr val="bg1"/>
                </a:solidFill>
              </a:rPr>
              <a:t>epicondyle</a:t>
            </a:r>
            <a:endParaRPr lang="en-US" sz="1900" dirty="0">
              <a:solidFill>
                <a:schemeClr val="bg1"/>
              </a:solidFill>
            </a:endParaRPr>
          </a:p>
          <a:p>
            <a:pPr lvl="1"/>
            <a:r>
              <a:rPr lang="en-US" sz="1900" dirty="0">
                <a:solidFill>
                  <a:schemeClr val="bg1"/>
                </a:solidFill>
              </a:rPr>
              <a:t>Impaired wrist flexion and adduction</a:t>
            </a:r>
          </a:p>
          <a:p>
            <a:pPr lvl="1"/>
            <a:r>
              <a:rPr lang="en-US" sz="1900" dirty="0">
                <a:solidFill>
                  <a:schemeClr val="bg1"/>
                </a:solidFill>
              </a:rPr>
              <a:t>Impaired adduction of thumb and </a:t>
            </a:r>
            <a:r>
              <a:rPr lang="en-US" sz="1900" dirty="0" err="1">
                <a:solidFill>
                  <a:schemeClr val="bg1"/>
                </a:solidFill>
              </a:rPr>
              <a:t>ulnar</a:t>
            </a:r>
            <a:r>
              <a:rPr lang="en-US" sz="1900" dirty="0">
                <a:solidFill>
                  <a:schemeClr val="bg1"/>
                </a:solidFill>
              </a:rPr>
              <a:t> 2 fingers</a:t>
            </a:r>
          </a:p>
          <a:p>
            <a:pPr lvl="1"/>
            <a:r>
              <a:rPr lang="en-US" sz="1900" dirty="0">
                <a:solidFill>
                  <a:schemeClr val="bg1"/>
                </a:solidFill>
              </a:rPr>
              <a:t>“Claw hand”</a:t>
            </a:r>
          </a:p>
          <a:p>
            <a:pPr lvl="1"/>
            <a:r>
              <a:rPr lang="en-US" sz="1900" dirty="0">
                <a:solidFill>
                  <a:schemeClr val="bg1"/>
                </a:solidFill>
              </a:rPr>
              <a:t>Loss of sensation over medial palm and </a:t>
            </a:r>
            <a:r>
              <a:rPr lang="en-US" sz="1900" dirty="0" err="1">
                <a:solidFill>
                  <a:schemeClr val="bg1"/>
                </a:solidFill>
              </a:rPr>
              <a:t>ulnar</a:t>
            </a:r>
            <a:r>
              <a:rPr lang="en-US" sz="1900" dirty="0">
                <a:solidFill>
                  <a:schemeClr val="bg1"/>
                </a:solidFill>
              </a:rPr>
              <a:t> 1 ½ fingers</a:t>
            </a:r>
          </a:p>
          <a:p>
            <a:pPr lvl="0"/>
            <a:r>
              <a:rPr lang="en-US" sz="1900" dirty="0" smtClean="0">
                <a:solidFill>
                  <a:schemeClr val="bg1"/>
                </a:solidFill>
              </a:rPr>
              <a:t>3) </a:t>
            </a:r>
            <a:r>
              <a:rPr lang="en-US" sz="1900" u="sng" dirty="0" err="1" smtClean="0">
                <a:solidFill>
                  <a:schemeClr val="bg1"/>
                </a:solidFill>
              </a:rPr>
              <a:t>Axillary</a:t>
            </a:r>
            <a:r>
              <a:rPr lang="en-US" sz="1900" u="sng" dirty="0" smtClean="0">
                <a:solidFill>
                  <a:schemeClr val="bg1"/>
                </a:solidFill>
              </a:rPr>
              <a:t> </a:t>
            </a:r>
            <a:r>
              <a:rPr lang="en-US" sz="1900" u="sng" dirty="0">
                <a:solidFill>
                  <a:schemeClr val="bg1"/>
                </a:solidFill>
              </a:rPr>
              <a:t>nerve</a:t>
            </a:r>
            <a:r>
              <a:rPr lang="en-US" sz="1900" dirty="0">
                <a:solidFill>
                  <a:schemeClr val="bg1"/>
                </a:solidFill>
              </a:rPr>
              <a:t>:</a:t>
            </a:r>
          </a:p>
          <a:p>
            <a:pPr lvl="1"/>
            <a:r>
              <a:rPr lang="en-US" sz="1900" dirty="0">
                <a:solidFill>
                  <a:schemeClr val="bg1"/>
                </a:solidFill>
              </a:rPr>
              <a:t>Site of injury surgical neck of </a:t>
            </a:r>
            <a:r>
              <a:rPr lang="en-US" sz="1900" dirty="0" err="1">
                <a:solidFill>
                  <a:schemeClr val="bg1"/>
                </a:solidFill>
              </a:rPr>
              <a:t>humerus</a:t>
            </a:r>
            <a:r>
              <a:rPr lang="en-US" sz="1900" dirty="0">
                <a:solidFill>
                  <a:schemeClr val="bg1"/>
                </a:solidFill>
              </a:rPr>
              <a:t> of anterior shoulder dislocation</a:t>
            </a:r>
          </a:p>
          <a:p>
            <a:pPr lvl="1"/>
            <a:r>
              <a:rPr lang="en-US" sz="1900" dirty="0">
                <a:solidFill>
                  <a:schemeClr val="bg1"/>
                </a:solidFill>
              </a:rPr>
              <a:t>Loss of deltoid action</a:t>
            </a:r>
          </a:p>
          <a:p>
            <a:pPr lvl="0"/>
            <a:r>
              <a:rPr lang="en-US" sz="1900" dirty="0" smtClean="0">
                <a:solidFill>
                  <a:schemeClr val="bg1"/>
                </a:solidFill>
              </a:rPr>
              <a:t>4) </a:t>
            </a:r>
            <a:r>
              <a:rPr lang="en-US" sz="1900" u="sng" dirty="0" err="1" smtClean="0">
                <a:solidFill>
                  <a:schemeClr val="bg1"/>
                </a:solidFill>
              </a:rPr>
              <a:t>Musculocutaneous</a:t>
            </a:r>
            <a:r>
              <a:rPr lang="en-US" sz="1900" u="sng" dirty="0" smtClean="0">
                <a:solidFill>
                  <a:schemeClr val="bg1"/>
                </a:solidFill>
              </a:rPr>
              <a:t> </a:t>
            </a:r>
            <a:r>
              <a:rPr lang="en-US" sz="1900" u="sng" dirty="0">
                <a:solidFill>
                  <a:schemeClr val="bg1"/>
                </a:solidFill>
              </a:rPr>
              <a:t>nerve</a:t>
            </a:r>
            <a:r>
              <a:rPr lang="en-US" sz="1900" dirty="0">
                <a:solidFill>
                  <a:schemeClr val="bg1"/>
                </a:solidFill>
              </a:rPr>
              <a:t>:</a:t>
            </a:r>
          </a:p>
          <a:p>
            <a:r>
              <a:rPr lang="en-US" sz="1900" dirty="0" smtClean="0">
                <a:solidFill>
                  <a:schemeClr val="bg1"/>
                </a:solidFill>
              </a:rPr>
              <a:t>        Loss </a:t>
            </a:r>
            <a:r>
              <a:rPr lang="en-US" sz="1900" dirty="0">
                <a:solidFill>
                  <a:schemeClr val="bg1"/>
                </a:solidFill>
              </a:rPr>
              <a:t>of function of </a:t>
            </a:r>
            <a:r>
              <a:rPr lang="en-US" sz="1900" dirty="0" err="1">
                <a:solidFill>
                  <a:schemeClr val="bg1"/>
                </a:solidFill>
              </a:rPr>
              <a:t>coracobrachialis</a:t>
            </a:r>
            <a:r>
              <a:rPr lang="en-US" sz="1900" dirty="0">
                <a:solidFill>
                  <a:schemeClr val="bg1"/>
                </a:solidFill>
              </a:rPr>
              <a:t>, biceps and </a:t>
            </a:r>
            <a:r>
              <a:rPr lang="en-US" sz="1900" dirty="0" err="1">
                <a:solidFill>
                  <a:schemeClr val="bg1"/>
                </a:solidFill>
              </a:rPr>
              <a:t>brachialis</a:t>
            </a:r>
            <a:r>
              <a:rPr lang="en-US" sz="1900" dirty="0">
                <a:solidFill>
                  <a:schemeClr val="bg1"/>
                </a:solidFill>
              </a:rPr>
              <a:t> muscles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57200" y="685800"/>
            <a:ext cx="8077200" cy="4154984"/>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29 y/o female </a:t>
            </a:r>
            <a:r>
              <a:rPr lang="en-US" sz="2400" dirty="0" smtClean="0">
                <a:solidFill>
                  <a:schemeClr val="bg1"/>
                </a:solidFill>
              </a:rPr>
              <a:t>suddenly </a:t>
            </a:r>
            <a:r>
              <a:rPr lang="en-US" sz="2400" dirty="0">
                <a:solidFill>
                  <a:schemeClr val="bg1"/>
                </a:solidFill>
              </a:rPr>
              <a:t>develops a left </a:t>
            </a:r>
            <a:r>
              <a:rPr lang="en-US" sz="2400" dirty="0" err="1">
                <a:solidFill>
                  <a:schemeClr val="bg1"/>
                </a:solidFill>
              </a:rPr>
              <a:t>hemiparesis</a:t>
            </a:r>
            <a:r>
              <a:rPr lang="en-US" sz="2400" dirty="0">
                <a:solidFill>
                  <a:schemeClr val="bg1"/>
                </a:solidFill>
              </a:rPr>
              <a:t>. The patient experienced a DVT in her right leg 3 years ago. Which of the following conditions is the most likely cause of this patient's deficit?  </a:t>
            </a:r>
            <a:endParaRPr lang="en-US" sz="2400" dirty="0" smtClean="0">
              <a:solidFill>
                <a:schemeClr val="bg1"/>
              </a:solidFill>
            </a:endParaRPr>
          </a:p>
          <a:p>
            <a:r>
              <a:rPr lang="en-US" sz="2400" dirty="0">
                <a:solidFill>
                  <a:schemeClr val="bg1"/>
                </a:solidFill>
              </a:rPr>
              <a:t>   </a:t>
            </a:r>
            <a:endParaRPr lang="en-US" sz="2400" dirty="0" smtClean="0">
              <a:solidFill>
                <a:schemeClr val="bg1"/>
              </a:solidFill>
            </a:endParaRPr>
          </a:p>
          <a:p>
            <a:r>
              <a:rPr lang="en-US" sz="2400" dirty="0" smtClean="0">
                <a:solidFill>
                  <a:schemeClr val="bg1"/>
                </a:solidFill>
              </a:rPr>
              <a:t>	</a:t>
            </a:r>
            <a:r>
              <a:rPr lang="en-US" sz="2400" dirty="0">
                <a:solidFill>
                  <a:schemeClr val="bg1"/>
                </a:solidFill>
              </a:rPr>
              <a:t> A) </a:t>
            </a:r>
            <a:r>
              <a:rPr lang="en-US" sz="2400" dirty="0" err="1">
                <a:solidFill>
                  <a:schemeClr val="bg1"/>
                </a:solidFill>
              </a:rPr>
              <a:t>Nonvalvular</a:t>
            </a:r>
            <a:r>
              <a:rPr lang="en-US" sz="2400" dirty="0">
                <a:solidFill>
                  <a:schemeClr val="bg1"/>
                </a:solidFill>
              </a:rPr>
              <a:t> </a:t>
            </a:r>
            <a:r>
              <a:rPr lang="en-US" sz="2400" dirty="0" err="1">
                <a:solidFill>
                  <a:schemeClr val="bg1"/>
                </a:solidFill>
              </a:rPr>
              <a:t>Atrial</a:t>
            </a:r>
            <a:r>
              <a:rPr lang="en-US" sz="2400" dirty="0">
                <a:solidFill>
                  <a:schemeClr val="bg1"/>
                </a:solidFill>
              </a:rPr>
              <a:t> </a:t>
            </a:r>
            <a:r>
              <a:rPr lang="en-US" sz="2400" dirty="0" err="1">
                <a:solidFill>
                  <a:schemeClr val="bg1"/>
                </a:solidFill>
              </a:rPr>
              <a:t>Firbrillation</a:t>
            </a:r>
            <a:endParaRPr lang="en-US" sz="2400" dirty="0">
              <a:solidFill>
                <a:schemeClr val="bg1"/>
              </a:solidFill>
            </a:endParaRPr>
          </a:p>
          <a:p>
            <a:r>
              <a:rPr lang="en-US" sz="2400" dirty="0">
                <a:solidFill>
                  <a:schemeClr val="bg1"/>
                </a:solidFill>
              </a:rPr>
              <a:t>    </a:t>
            </a:r>
            <a:r>
              <a:rPr lang="en-US" sz="2400" dirty="0" smtClean="0">
                <a:solidFill>
                  <a:schemeClr val="bg1"/>
                </a:solidFill>
              </a:rPr>
              <a:t>	B</a:t>
            </a:r>
            <a:r>
              <a:rPr lang="en-US" sz="2400" dirty="0">
                <a:solidFill>
                  <a:schemeClr val="bg1"/>
                </a:solidFill>
              </a:rPr>
              <a:t>) Lupus Anticoagulant</a:t>
            </a:r>
          </a:p>
          <a:p>
            <a:r>
              <a:rPr lang="en-US" sz="2400" dirty="0">
                <a:solidFill>
                  <a:schemeClr val="bg1"/>
                </a:solidFill>
              </a:rPr>
              <a:t>    </a:t>
            </a:r>
            <a:r>
              <a:rPr lang="en-US" sz="2400" dirty="0" smtClean="0">
                <a:solidFill>
                  <a:schemeClr val="bg1"/>
                </a:solidFill>
              </a:rPr>
              <a:t>	C</a:t>
            </a:r>
            <a:r>
              <a:rPr lang="en-US" sz="2400" dirty="0">
                <a:solidFill>
                  <a:schemeClr val="bg1"/>
                </a:solidFill>
              </a:rPr>
              <a:t>) Mitral Valve </a:t>
            </a:r>
            <a:r>
              <a:rPr lang="en-US" sz="2400" dirty="0" err="1">
                <a:solidFill>
                  <a:schemeClr val="bg1"/>
                </a:solidFill>
              </a:rPr>
              <a:t>Prolapse</a:t>
            </a:r>
            <a:endParaRPr lang="en-US" sz="2400" dirty="0">
              <a:solidFill>
                <a:schemeClr val="bg1"/>
              </a:solidFill>
            </a:endParaRPr>
          </a:p>
          <a:p>
            <a:r>
              <a:rPr lang="en-US" sz="2400" dirty="0">
                <a:solidFill>
                  <a:schemeClr val="bg1"/>
                </a:solidFill>
              </a:rPr>
              <a:t>    </a:t>
            </a:r>
            <a:r>
              <a:rPr lang="en-US" sz="2400" dirty="0" smtClean="0">
                <a:solidFill>
                  <a:schemeClr val="bg1"/>
                </a:solidFill>
              </a:rPr>
              <a:t>	D</a:t>
            </a:r>
            <a:r>
              <a:rPr lang="en-US" sz="2400" dirty="0">
                <a:solidFill>
                  <a:schemeClr val="bg1"/>
                </a:solidFill>
              </a:rPr>
              <a:t>) Multiple Sclerosis (MS)</a:t>
            </a:r>
          </a:p>
          <a:p>
            <a:r>
              <a:rPr lang="en-US" sz="2400" dirty="0">
                <a:solidFill>
                  <a:schemeClr val="bg1"/>
                </a:solidFill>
              </a:rPr>
              <a:t>    </a:t>
            </a:r>
            <a:r>
              <a:rPr lang="en-US" sz="2400" dirty="0" smtClean="0">
                <a:solidFill>
                  <a:schemeClr val="bg1"/>
                </a:solidFill>
              </a:rPr>
              <a:t>	E</a:t>
            </a:r>
            <a:r>
              <a:rPr lang="en-US" sz="2400" dirty="0">
                <a:solidFill>
                  <a:schemeClr val="bg1"/>
                </a:solidFill>
              </a:rPr>
              <a:t>) </a:t>
            </a:r>
            <a:r>
              <a:rPr lang="en-US" sz="2400" dirty="0" err="1">
                <a:solidFill>
                  <a:schemeClr val="bg1"/>
                </a:solidFill>
              </a:rPr>
              <a:t>Astrocytoma</a:t>
            </a:r>
            <a:endParaRPr lang="en-US" sz="2400" dirty="0">
              <a:solidFill>
                <a:schemeClr val="bg1"/>
              </a:solidFill>
            </a:endParaRPr>
          </a:p>
          <a:p>
            <a:endParaRPr lang="en-US" sz="2400" i="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5847755"/>
          </a:xfrm>
          <a:prstGeom prst="rect">
            <a:avLst/>
          </a:prstGeom>
        </p:spPr>
        <p:txBody>
          <a:bodyPr wrap="square">
            <a:spAutoFit/>
          </a:bodyPr>
          <a:lstStyle/>
          <a:p>
            <a:r>
              <a:rPr lang="en-US" sz="2200" b="1" dirty="0">
                <a:solidFill>
                  <a:schemeClr val="bg1"/>
                </a:solidFill>
              </a:rPr>
              <a:t>Answer: B </a:t>
            </a:r>
            <a:r>
              <a:rPr lang="en-US" sz="2200" dirty="0">
                <a:solidFill>
                  <a:schemeClr val="bg1"/>
                </a:solidFill>
              </a:rPr>
              <a:t>, the lupus anticoagulant (an </a:t>
            </a:r>
            <a:r>
              <a:rPr lang="en-US" sz="2200" dirty="0" err="1">
                <a:solidFill>
                  <a:schemeClr val="bg1"/>
                </a:solidFill>
              </a:rPr>
              <a:t>antiphospholipid</a:t>
            </a:r>
            <a:r>
              <a:rPr lang="en-US" sz="2200" dirty="0">
                <a:solidFill>
                  <a:schemeClr val="bg1"/>
                </a:solidFill>
              </a:rPr>
              <a:t> </a:t>
            </a:r>
            <a:r>
              <a:rPr lang="en-US" sz="2200" dirty="0" err="1">
                <a:solidFill>
                  <a:schemeClr val="bg1"/>
                </a:solidFill>
              </a:rPr>
              <a:t>antidbody</a:t>
            </a:r>
            <a:r>
              <a:rPr lang="en-US" sz="2200" dirty="0">
                <a:solidFill>
                  <a:schemeClr val="bg1"/>
                </a:solidFill>
              </a:rPr>
              <a:t>) is associated with peripheral venous thrombosis and ischemic (arterial) stroke. In patients with a history of DVT, the possibility of a paradoxical embolus causing a stroke (via right-to-left cardiac shunt) should also be considered. </a:t>
            </a:r>
            <a:r>
              <a:rPr lang="en-US" sz="2200" dirty="0" err="1">
                <a:solidFill>
                  <a:schemeClr val="bg1"/>
                </a:solidFill>
              </a:rPr>
              <a:t>Nonvalvular</a:t>
            </a:r>
            <a:r>
              <a:rPr lang="en-US" sz="2200" dirty="0">
                <a:solidFill>
                  <a:schemeClr val="bg1"/>
                </a:solidFill>
              </a:rPr>
              <a:t> </a:t>
            </a:r>
            <a:r>
              <a:rPr lang="en-US" sz="2200" dirty="0" err="1">
                <a:solidFill>
                  <a:schemeClr val="bg1"/>
                </a:solidFill>
              </a:rPr>
              <a:t>atrial</a:t>
            </a:r>
            <a:r>
              <a:rPr lang="en-US" sz="2200" dirty="0">
                <a:solidFill>
                  <a:schemeClr val="bg1"/>
                </a:solidFill>
              </a:rPr>
              <a:t> fibrillation is a common cause of stroke in the elderly, but there is no reason to suspect a rhythm disturbance in this patient. Mitral valve </a:t>
            </a:r>
            <a:r>
              <a:rPr lang="en-US" sz="2200" dirty="0" err="1">
                <a:solidFill>
                  <a:schemeClr val="bg1"/>
                </a:solidFill>
              </a:rPr>
              <a:t>prolapse</a:t>
            </a:r>
            <a:r>
              <a:rPr lang="en-US" sz="2200" dirty="0">
                <a:solidFill>
                  <a:schemeClr val="bg1"/>
                </a:solidFill>
              </a:rPr>
              <a:t> has been associated with </a:t>
            </a:r>
            <a:r>
              <a:rPr lang="en-US" sz="2200" dirty="0" err="1">
                <a:solidFill>
                  <a:schemeClr val="bg1"/>
                </a:solidFill>
              </a:rPr>
              <a:t>cardiogenic</a:t>
            </a:r>
            <a:r>
              <a:rPr lang="en-US" sz="2200" dirty="0">
                <a:solidFill>
                  <a:schemeClr val="bg1"/>
                </a:solidFill>
              </a:rPr>
              <a:t> emboli and stroke. However, a search for other causes of stroke should always be made, because mitral valve </a:t>
            </a:r>
            <a:r>
              <a:rPr lang="en-US" sz="2200" dirty="0" err="1">
                <a:solidFill>
                  <a:schemeClr val="bg1"/>
                </a:solidFill>
              </a:rPr>
              <a:t>prolapse</a:t>
            </a:r>
            <a:r>
              <a:rPr lang="en-US" sz="2200" dirty="0">
                <a:solidFill>
                  <a:schemeClr val="bg1"/>
                </a:solidFill>
              </a:rPr>
              <a:t> is a relatively common entity, and the association with stroke in weak. Multiple sclerosis (MS) and an </a:t>
            </a:r>
            <a:r>
              <a:rPr lang="en-US" sz="2200" dirty="0" err="1">
                <a:solidFill>
                  <a:schemeClr val="bg1"/>
                </a:solidFill>
              </a:rPr>
              <a:t>astrocytoma</a:t>
            </a:r>
            <a:r>
              <a:rPr lang="en-US" sz="2200" dirty="0">
                <a:solidFill>
                  <a:schemeClr val="bg1"/>
                </a:solidFill>
              </a:rPr>
              <a:t> can cause neurologic deficits in young patients; however, these conditions are not associated with DVT unless the patient is immobilized. These diagnoses should be considered in the evaluation of patients with </a:t>
            </a:r>
            <a:r>
              <a:rPr lang="en-US" sz="2200" dirty="0" err="1">
                <a:solidFill>
                  <a:schemeClr val="bg1"/>
                </a:solidFill>
              </a:rPr>
              <a:t>hemiparesis</a:t>
            </a:r>
            <a:r>
              <a:rPr lang="en-US" sz="2200" dirty="0">
                <a:solidFill>
                  <a:schemeClr val="bg1"/>
                </a:solidFill>
              </a:rPr>
              <a:t>, but the patient's history can often serve as a clue to guide diagnostic thinking.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ChangeArrowheads="1"/>
          </p:cNvSpPr>
          <p:nvPr/>
        </p:nvSpPr>
        <p:spPr bwMode="auto">
          <a:xfrm>
            <a:off x="381000" y="533400"/>
            <a:ext cx="8382000" cy="6586418"/>
          </a:xfrm>
          <a:prstGeom prst="rect">
            <a:avLst/>
          </a:prstGeom>
          <a:noFill/>
          <a:ln w="9525">
            <a:noFill/>
            <a:miter lim="800000"/>
            <a:headEnd/>
            <a:tailEnd/>
          </a:ln>
          <a:effectLst/>
        </p:spPr>
        <p:txBody>
          <a:bodyPr>
            <a:spAutoFit/>
          </a:bodyPr>
          <a:lstStyle/>
          <a:p>
            <a:pPr lvl="0"/>
            <a:r>
              <a:rPr lang="en-US" sz="2200" dirty="0">
                <a:solidFill>
                  <a:schemeClr val="bg1"/>
                </a:solidFill>
              </a:rPr>
              <a:t>A 48-year old man comes to the physician because of a 2-day history of severe low back pain.  He states that he has had periodic low back pain for years, but this is more severe than usual and radiates to the buttocks and down the right leg.  His temperature is 36.8 C.  Examination shows some rigidity of the lumbar spine.  The pain is exacerbated by applying pressure on the </a:t>
            </a:r>
            <a:r>
              <a:rPr lang="en-US" sz="2200" dirty="0" err="1">
                <a:solidFill>
                  <a:schemeClr val="bg1"/>
                </a:solidFill>
              </a:rPr>
              <a:t>paravertebral</a:t>
            </a:r>
            <a:r>
              <a:rPr lang="en-US" sz="2200" dirty="0">
                <a:solidFill>
                  <a:schemeClr val="bg1"/>
                </a:solidFill>
              </a:rPr>
              <a:t> region in the lower lumbar spine and by passively raising the leg at 45 degrees while the patient lies supine.  A reduced Achilles tendon reflex is noted.  He has had no bowel or bladder incontinence.  Which of the following is the most appropriate next step in </a:t>
            </a:r>
            <a:r>
              <a:rPr lang="en-US" sz="2200" dirty="0" smtClean="0">
                <a:solidFill>
                  <a:schemeClr val="bg1"/>
                </a:solidFill>
              </a:rPr>
              <a:t>management</a:t>
            </a:r>
            <a:r>
              <a:rPr lang="en-US" sz="2200" dirty="0">
                <a:solidFill>
                  <a:schemeClr val="bg1"/>
                </a:solidFill>
              </a:rPr>
              <a:t>?</a:t>
            </a:r>
            <a:endParaRPr lang="en-US" sz="2200" dirty="0" smtClean="0">
              <a:solidFill>
                <a:schemeClr val="bg1"/>
              </a:solidFill>
            </a:endParaRPr>
          </a:p>
          <a:p>
            <a:pPr lvl="0"/>
            <a:endParaRPr lang="en-US" sz="2200" dirty="0">
              <a:solidFill>
                <a:schemeClr val="bg1"/>
              </a:solidFill>
            </a:endParaRPr>
          </a:p>
          <a:p>
            <a:pPr lvl="1"/>
            <a:r>
              <a:rPr lang="en-US" sz="2200" dirty="0" smtClean="0">
                <a:solidFill>
                  <a:schemeClr val="bg1"/>
                </a:solidFill>
              </a:rPr>
              <a:t>A) MRI </a:t>
            </a:r>
            <a:r>
              <a:rPr lang="en-US" sz="2200" dirty="0">
                <a:solidFill>
                  <a:schemeClr val="bg1"/>
                </a:solidFill>
              </a:rPr>
              <a:t>examination of vertebral column</a:t>
            </a:r>
          </a:p>
          <a:p>
            <a:pPr lvl="1"/>
            <a:r>
              <a:rPr lang="en-US" sz="2200" dirty="0" smtClean="0">
                <a:solidFill>
                  <a:schemeClr val="bg1"/>
                </a:solidFill>
              </a:rPr>
              <a:t>B) </a:t>
            </a:r>
            <a:r>
              <a:rPr lang="en-US" sz="2200" dirty="0" err="1" smtClean="0">
                <a:solidFill>
                  <a:schemeClr val="bg1"/>
                </a:solidFill>
              </a:rPr>
              <a:t>Nonsteroidal</a:t>
            </a:r>
            <a:r>
              <a:rPr lang="en-US" sz="2200" dirty="0" smtClean="0">
                <a:solidFill>
                  <a:schemeClr val="bg1"/>
                </a:solidFill>
              </a:rPr>
              <a:t> </a:t>
            </a:r>
            <a:r>
              <a:rPr lang="en-US" sz="2200" dirty="0">
                <a:solidFill>
                  <a:schemeClr val="bg1"/>
                </a:solidFill>
              </a:rPr>
              <a:t>and anti-inflammatory drugs (NSAIDs)</a:t>
            </a:r>
          </a:p>
          <a:p>
            <a:pPr lvl="1"/>
            <a:r>
              <a:rPr lang="en-US" sz="2200" dirty="0" smtClean="0">
                <a:solidFill>
                  <a:schemeClr val="bg1"/>
                </a:solidFill>
              </a:rPr>
              <a:t>C) Plain </a:t>
            </a:r>
            <a:r>
              <a:rPr lang="en-US" sz="2200" dirty="0">
                <a:solidFill>
                  <a:schemeClr val="bg1"/>
                </a:solidFill>
              </a:rPr>
              <a:t>x-ray examination of the </a:t>
            </a:r>
            <a:r>
              <a:rPr lang="en-US" sz="2200" dirty="0" err="1">
                <a:solidFill>
                  <a:schemeClr val="bg1"/>
                </a:solidFill>
              </a:rPr>
              <a:t>lumbosacral</a:t>
            </a:r>
            <a:r>
              <a:rPr lang="en-US" sz="2200" dirty="0">
                <a:solidFill>
                  <a:schemeClr val="bg1"/>
                </a:solidFill>
              </a:rPr>
              <a:t> spine</a:t>
            </a:r>
          </a:p>
          <a:p>
            <a:pPr lvl="1"/>
            <a:r>
              <a:rPr lang="en-US" sz="2200" dirty="0" smtClean="0">
                <a:solidFill>
                  <a:schemeClr val="bg1"/>
                </a:solidFill>
              </a:rPr>
              <a:t>D) Radionuclide </a:t>
            </a:r>
            <a:r>
              <a:rPr lang="en-US" sz="2200" dirty="0">
                <a:solidFill>
                  <a:schemeClr val="bg1"/>
                </a:solidFill>
              </a:rPr>
              <a:t>bone scanning</a:t>
            </a:r>
          </a:p>
          <a:p>
            <a:pPr lvl="1"/>
            <a:r>
              <a:rPr lang="en-US" sz="2200" dirty="0" smtClean="0">
                <a:solidFill>
                  <a:schemeClr val="bg1"/>
                </a:solidFill>
              </a:rPr>
              <a:t>E) Surgical </a:t>
            </a:r>
            <a:r>
              <a:rPr lang="en-US" sz="2200" dirty="0">
                <a:solidFill>
                  <a:schemeClr val="bg1"/>
                </a:solidFill>
              </a:rPr>
              <a:t>consultation</a:t>
            </a:r>
          </a:p>
          <a:p>
            <a:endParaRPr lang="en-US" sz="2400" dirty="0">
              <a:solidFill>
                <a:schemeClr val="bg1"/>
              </a:solidFill>
            </a:endParaRPr>
          </a:p>
          <a:p>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533400" y="609600"/>
            <a:ext cx="8458200" cy="4524315"/>
          </a:xfrm>
          <a:prstGeom prst="rect">
            <a:avLst/>
          </a:prstGeom>
          <a:noFill/>
          <a:ln w="9525">
            <a:noFill/>
            <a:miter lim="800000"/>
            <a:headEnd/>
            <a:tailEnd/>
          </a:ln>
          <a:effectLst/>
        </p:spPr>
        <p:txBody>
          <a:bodyPr wrap="square">
            <a:spAutoFit/>
          </a:bodyPr>
          <a:lstStyle/>
          <a:p>
            <a:r>
              <a:rPr lang="en-US" sz="2400" dirty="0">
                <a:solidFill>
                  <a:schemeClr val="bg1"/>
                </a:solidFill>
              </a:rPr>
              <a:t>A patient with a subarachnoid hemorrhage (SAH) caused by a right anterior communicating artery aneurysm undergoes surgery 2 days after the hemorrhage. Three days later, right arm weakness develops. Which of the following diagnoses is most likely</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Hydrocephalus</a:t>
            </a:r>
          </a:p>
          <a:p>
            <a:r>
              <a:rPr lang="en-US" sz="2400" dirty="0">
                <a:solidFill>
                  <a:schemeClr val="bg1"/>
                </a:solidFill>
              </a:rPr>
              <a:t>    B) Meningitis</a:t>
            </a:r>
          </a:p>
          <a:p>
            <a:r>
              <a:rPr lang="en-US" sz="2400" dirty="0">
                <a:solidFill>
                  <a:schemeClr val="bg1"/>
                </a:solidFill>
              </a:rPr>
              <a:t>    C) Repeat Hemorrhage</a:t>
            </a:r>
          </a:p>
          <a:p>
            <a:r>
              <a:rPr lang="en-US" sz="2400" dirty="0">
                <a:solidFill>
                  <a:schemeClr val="bg1"/>
                </a:solidFill>
              </a:rPr>
              <a:t>    D) Vasospasm</a:t>
            </a:r>
          </a:p>
          <a:p>
            <a:r>
              <a:rPr lang="en-US" sz="2400" dirty="0">
                <a:solidFill>
                  <a:schemeClr val="bg1"/>
                </a:solidFill>
              </a:rPr>
              <a:t>    E) </a:t>
            </a:r>
            <a:r>
              <a:rPr lang="en-US" sz="2400" dirty="0" err="1">
                <a:solidFill>
                  <a:schemeClr val="bg1"/>
                </a:solidFill>
              </a:rPr>
              <a:t>Hyponatremia</a:t>
            </a:r>
            <a:endParaRPr lang="en-US" sz="2400" dirty="0">
              <a:solidFill>
                <a:schemeClr val="bg1"/>
              </a:solidFill>
            </a:endParaRPr>
          </a:p>
          <a:p>
            <a:endParaRPr lang="en-US" sz="2400" i="1"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1999"/>
            <a:ext cx="8001000" cy="5016758"/>
          </a:xfrm>
          <a:prstGeom prst="rect">
            <a:avLst/>
          </a:prstGeom>
        </p:spPr>
        <p:txBody>
          <a:bodyPr wrap="square">
            <a:spAutoFit/>
          </a:bodyPr>
          <a:lstStyle/>
          <a:p>
            <a:r>
              <a:rPr lang="en-US" sz="2000" b="1" dirty="0">
                <a:solidFill>
                  <a:schemeClr val="bg1"/>
                </a:solidFill>
              </a:rPr>
              <a:t>Answer: D </a:t>
            </a:r>
            <a:r>
              <a:rPr lang="en-US" sz="2000" dirty="0">
                <a:solidFill>
                  <a:schemeClr val="bg1"/>
                </a:solidFill>
              </a:rPr>
              <a:t>, vasospasm can develop several days after an </a:t>
            </a:r>
            <a:r>
              <a:rPr lang="en-US" sz="2000" dirty="0" err="1">
                <a:solidFill>
                  <a:schemeClr val="bg1"/>
                </a:solidFill>
              </a:rPr>
              <a:t>aneurysmal</a:t>
            </a:r>
            <a:r>
              <a:rPr lang="en-US" sz="2000" dirty="0">
                <a:solidFill>
                  <a:schemeClr val="bg1"/>
                </a:solidFill>
              </a:rPr>
              <a:t> subarachnoid hemorrhage (SAH). Patients present with progressive weakness and alterations in consciousness. Early in the course, a CT scan may not reveal an ischemic infarction. Hydrocephalus can occur immediately after an SAH or weeks to months later. Symptoms are typically </a:t>
            </a:r>
            <a:r>
              <a:rPr lang="en-US" sz="2000" dirty="0" err="1">
                <a:solidFill>
                  <a:schemeClr val="bg1"/>
                </a:solidFill>
              </a:rPr>
              <a:t>nonfocal</a:t>
            </a:r>
            <a:r>
              <a:rPr lang="en-US" sz="2000" dirty="0">
                <a:solidFill>
                  <a:schemeClr val="bg1"/>
                </a:solidFill>
              </a:rPr>
              <a:t> and, if the hydrocephalus develops acutely, it is often accompanied by a depressed level of consciousness. Bacterial meningitis can develop after a craniotomy. Typically, there is fever and impaired arousal. Focal signs can develop but are rarely the presenting feature. Although a repeat hemorrhage can occur after clipping of an </a:t>
            </a:r>
            <a:r>
              <a:rPr lang="en-US" sz="2000" dirty="0" err="1">
                <a:solidFill>
                  <a:schemeClr val="bg1"/>
                </a:solidFill>
              </a:rPr>
              <a:t>aneursym</a:t>
            </a:r>
            <a:r>
              <a:rPr lang="en-US" sz="2000" dirty="0">
                <a:solidFill>
                  <a:schemeClr val="bg1"/>
                </a:solidFill>
              </a:rPr>
              <a:t> if the aneurysm is not completely isolated from the circulation, it is unusual for this to happen and present with a focal deficit, as opposed to depressed consciousness. </a:t>
            </a:r>
            <a:r>
              <a:rPr lang="en-US" sz="2000" dirty="0" err="1">
                <a:solidFill>
                  <a:schemeClr val="bg1"/>
                </a:solidFill>
              </a:rPr>
              <a:t>Hyponatremia</a:t>
            </a:r>
            <a:r>
              <a:rPr lang="en-US" sz="2000" dirty="0">
                <a:solidFill>
                  <a:schemeClr val="bg1"/>
                </a:solidFill>
              </a:rPr>
              <a:t>, which can develop after SAH, can cause an altered </a:t>
            </a:r>
            <a:r>
              <a:rPr lang="en-US" sz="2000" dirty="0" err="1">
                <a:solidFill>
                  <a:schemeClr val="bg1"/>
                </a:solidFill>
              </a:rPr>
              <a:t>sensorium</a:t>
            </a:r>
            <a:r>
              <a:rPr lang="en-US" sz="2000" dirty="0">
                <a:solidFill>
                  <a:schemeClr val="bg1"/>
                </a:solidFill>
              </a:rPr>
              <a:t> and seizures but not unilateral weakness.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762000" y="1066800"/>
            <a:ext cx="82296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a:t>
            </a:r>
            <a:r>
              <a:rPr lang="en-US" sz="2400" dirty="0">
                <a:solidFill>
                  <a:schemeClr val="bg1"/>
                </a:solidFill>
              </a:rPr>
              <a:t>How would you treat vasospasm</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Heparin</a:t>
            </a:r>
            <a:br>
              <a:rPr lang="en-US" sz="2400" dirty="0">
                <a:solidFill>
                  <a:schemeClr val="bg1"/>
                </a:solidFill>
              </a:rPr>
            </a:br>
            <a:endParaRPr lang="en-US" sz="2400" dirty="0">
              <a:solidFill>
                <a:schemeClr val="bg1"/>
              </a:solidFill>
            </a:endParaRPr>
          </a:p>
          <a:p>
            <a:r>
              <a:rPr lang="en-US" sz="2400" dirty="0">
                <a:solidFill>
                  <a:schemeClr val="bg1"/>
                </a:solidFill>
              </a:rPr>
              <a:t>    B) </a:t>
            </a:r>
            <a:r>
              <a:rPr lang="en-US" sz="2400" dirty="0" err="1">
                <a:solidFill>
                  <a:schemeClr val="bg1"/>
                </a:solidFill>
              </a:rPr>
              <a:t>Warfarin</a:t>
            </a:r>
            <a:r>
              <a:rPr lang="en-US" sz="2400" dirty="0">
                <a:solidFill>
                  <a:schemeClr val="bg1"/>
                </a:solidFill>
              </a:rPr>
              <a:t/>
            </a:r>
            <a:br>
              <a:rPr lang="en-US" sz="2400" dirty="0">
                <a:solidFill>
                  <a:schemeClr val="bg1"/>
                </a:solidFill>
              </a:rPr>
            </a:br>
            <a:endParaRPr lang="en-US" sz="2400" dirty="0">
              <a:solidFill>
                <a:schemeClr val="bg1"/>
              </a:solidFill>
            </a:endParaRPr>
          </a:p>
          <a:p>
            <a:r>
              <a:rPr lang="en-US" sz="2400" dirty="0">
                <a:solidFill>
                  <a:schemeClr val="bg1"/>
                </a:solidFill>
              </a:rPr>
              <a:t>    C) </a:t>
            </a:r>
            <a:r>
              <a:rPr lang="en-US" sz="2400" dirty="0" err="1">
                <a:solidFill>
                  <a:schemeClr val="bg1"/>
                </a:solidFill>
              </a:rPr>
              <a:t>Nimodipine</a:t>
            </a:r>
            <a:r>
              <a:rPr lang="en-US" sz="2400" dirty="0">
                <a:solidFill>
                  <a:schemeClr val="bg1"/>
                </a:solidFill>
              </a:rPr>
              <a:t/>
            </a:r>
            <a:br>
              <a:rPr lang="en-US" sz="2400" dirty="0">
                <a:solidFill>
                  <a:schemeClr val="bg1"/>
                </a:solidFill>
              </a:rPr>
            </a:br>
            <a:endParaRPr lang="en-US" sz="2400" dirty="0">
              <a:solidFill>
                <a:schemeClr val="bg1"/>
              </a:solidFill>
            </a:endParaRPr>
          </a:p>
          <a:p>
            <a:r>
              <a:rPr lang="en-US" sz="2400" dirty="0">
                <a:solidFill>
                  <a:schemeClr val="bg1"/>
                </a:solidFill>
              </a:rPr>
              <a:t>    D) </a:t>
            </a:r>
            <a:r>
              <a:rPr lang="en-US" sz="2400" dirty="0" err="1">
                <a:solidFill>
                  <a:schemeClr val="bg1"/>
                </a:solidFill>
              </a:rPr>
              <a:t>Phenytoin</a:t>
            </a:r>
            <a:r>
              <a:rPr lang="en-US" sz="2400" dirty="0">
                <a:solidFill>
                  <a:schemeClr val="bg1"/>
                </a:solidFill>
              </a:rPr>
              <a:t/>
            </a:r>
            <a:br>
              <a:rPr lang="en-US" sz="2400" dirty="0">
                <a:solidFill>
                  <a:schemeClr val="bg1"/>
                </a:solidFill>
              </a:rPr>
            </a:br>
            <a:endParaRPr lang="en-US" sz="2400" dirty="0">
              <a:solidFill>
                <a:schemeClr val="bg1"/>
              </a:solidFill>
            </a:endParaRPr>
          </a:p>
          <a:p>
            <a:r>
              <a:rPr lang="en-US" sz="2400" dirty="0">
                <a:solidFill>
                  <a:schemeClr val="bg1"/>
                </a:solidFill>
              </a:rPr>
              <a:t>    E) </a:t>
            </a:r>
            <a:r>
              <a:rPr lang="en-US" sz="2400" dirty="0" err="1">
                <a:solidFill>
                  <a:schemeClr val="bg1"/>
                </a:solidFill>
              </a:rPr>
              <a:t>Carbamazepine</a:t>
            </a:r>
            <a:endParaRPr lang="en-US" sz="2400" dirty="0">
              <a:solidFill>
                <a:schemeClr val="bg1"/>
              </a:solidFill>
            </a:endParaRPr>
          </a:p>
          <a:p>
            <a:endParaRPr lang="en-US" sz="2400" i="1"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696200" cy="3170099"/>
          </a:xfrm>
          <a:prstGeom prst="rect">
            <a:avLst/>
          </a:prstGeom>
        </p:spPr>
        <p:txBody>
          <a:bodyPr wrap="square">
            <a:spAutoFit/>
          </a:bodyPr>
          <a:lstStyle/>
          <a:p>
            <a:r>
              <a:rPr lang="en-US" sz="2000" b="1" dirty="0">
                <a:solidFill>
                  <a:schemeClr val="bg1"/>
                </a:solidFill>
              </a:rPr>
              <a:t>Answer: C</a:t>
            </a:r>
            <a:r>
              <a:rPr lang="en-US" sz="2000" dirty="0">
                <a:solidFill>
                  <a:schemeClr val="bg1"/>
                </a:solidFill>
              </a:rPr>
              <a:t> , Vasospasm is a relatively common complication of subarachnoid blood and may result in stroke. </a:t>
            </a:r>
            <a:r>
              <a:rPr lang="en-US" sz="2000" dirty="0" err="1">
                <a:solidFill>
                  <a:schemeClr val="bg1"/>
                </a:solidFill>
              </a:rPr>
              <a:t>Nimodipine</a:t>
            </a:r>
            <a:r>
              <a:rPr lang="en-US" sz="2000" dirty="0">
                <a:solidFill>
                  <a:schemeClr val="bg1"/>
                </a:solidFill>
              </a:rPr>
              <a:t> (Ca2+ channel blocker, primary effect is upon cerebral arteries) is used because it decreases the probability of stroke, but it does not prevent it completely. Anticoagulation with heparin or </a:t>
            </a:r>
            <a:r>
              <a:rPr lang="en-US" sz="2000" dirty="0" err="1">
                <a:solidFill>
                  <a:schemeClr val="bg1"/>
                </a:solidFill>
              </a:rPr>
              <a:t>warfarin</a:t>
            </a:r>
            <a:r>
              <a:rPr lang="en-US" sz="2000" dirty="0">
                <a:solidFill>
                  <a:schemeClr val="bg1"/>
                </a:solidFill>
              </a:rPr>
              <a:t> worsens the patient's prospects because it increases the risk of additional bleeding. Antiepileptic drugs, such as </a:t>
            </a:r>
            <a:r>
              <a:rPr lang="en-US" sz="2000" dirty="0" err="1">
                <a:solidFill>
                  <a:schemeClr val="bg1"/>
                </a:solidFill>
              </a:rPr>
              <a:t>phenytoin</a:t>
            </a:r>
            <a:r>
              <a:rPr lang="en-US" sz="2000" dirty="0">
                <a:solidFill>
                  <a:schemeClr val="bg1"/>
                </a:solidFill>
              </a:rPr>
              <a:t> and </a:t>
            </a:r>
            <a:r>
              <a:rPr lang="en-US" sz="2000" dirty="0" err="1">
                <a:solidFill>
                  <a:schemeClr val="bg1"/>
                </a:solidFill>
              </a:rPr>
              <a:t>carbamazepine</a:t>
            </a:r>
            <a:r>
              <a:rPr lang="en-US" sz="2000" dirty="0">
                <a:solidFill>
                  <a:schemeClr val="bg1"/>
                </a:solidFill>
              </a:rPr>
              <a:t>, may reduce the risk of seizure associated with subarachnoid blood and are sometimes given </a:t>
            </a:r>
            <a:r>
              <a:rPr lang="en-US" sz="2000" dirty="0" err="1">
                <a:solidFill>
                  <a:schemeClr val="bg1"/>
                </a:solidFill>
              </a:rPr>
              <a:t>prophylactically</a:t>
            </a:r>
            <a:r>
              <a:rPr lang="en-US" sz="2000" dirty="0">
                <a:solidFill>
                  <a:schemeClr val="bg1"/>
                </a:solidFill>
              </a:rPr>
              <a:t>. This patient does not have evidence of seizures, however.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52400" y="152400"/>
            <a:ext cx="8839200" cy="5632311"/>
          </a:xfrm>
          <a:prstGeom prst="rect">
            <a:avLst/>
          </a:prstGeom>
          <a:noFill/>
          <a:ln w="9525">
            <a:noFill/>
            <a:miter lim="800000"/>
            <a:headEnd/>
            <a:tailEnd/>
          </a:ln>
          <a:effectLst/>
        </p:spPr>
        <p:txBody>
          <a:bodyPr>
            <a:spAutoFit/>
          </a:bodyPr>
          <a:lstStyle/>
          <a:p>
            <a:r>
              <a:rPr lang="en-US" sz="2400" dirty="0" smtClean="0">
                <a:solidFill>
                  <a:schemeClr val="bg1"/>
                </a:solidFill>
              </a:rPr>
              <a:t>A </a:t>
            </a:r>
            <a:r>
              <a:rPr lang="en-US" sz="2400" dirty="0">
                <a:solidFill>
                  <a:schemeClr val="bg1"/>
                </a:solidFill>
              </a:rPr>
              <a:t>62 y/o woman has a 2-month history of mild confusion. She occasionally has difficulty following a conversation. On the morning of presentation to the hospital, she developed 30 seconds of right face twitching, followed by increased confusion. Examination shows difficulties in speech comprehension and a subtle right homonymous </a:t>
            </a:r>
            <a:r>
              <a:rPr lang="en-US" sz="2400" dirty="0" err="1">
                <a:solidFill>
                  <a:schemeClr val="bg1"/>
                </a:solidFill>
              </a:rPr>
              <a:t>hemianopia</a:t>
            </a:r>
            <a:r>
              <a:rPr lang="en-US" sz="2400" dirty="0">
                <a:solidFill>
                  <a:schemeClr val="bg1"/>
                </a:solidFill>
              </a:rPr>
              <a:t>. A brain CT scan shows a 2 x 3 cm ill-defined region of low density in the left parietal lobe. The most likely diagnosis is</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Multiple Sclerosis</a:t>
            </a:r>
          </a:p>
          <a:p>
            <a:r>
              <a:rPr lang="en-US" sz="2400" dirty="0">
                <a:solidFill>
                  <a:schemeClr val="bg1"/>
                </a:solidFill>
              </a:rPr>
              <a:t>    B) Stroke</a:t>
            </a:r>
          </a:p>
          <a:p>
            <a:r>
              <a:rPr lang="en-US" sz="2400" dirty="0">
                <a:solidFill>
                  <a:schemeClr val="bg1"/>
                </a:solidFill>
              </a:rPr>
              <a:t>    C) </a:t>
            </a:r>
            <a:r>
              <a:rPr lang="en-US" sz="2400" dirty="0" err="1">
                <a:solidFill>
                  <a:schemeClr val="bg1"/>
                </a:solidFill>
              </a:rPr>
              <a:t>Astrocytoma</a:t>
            </a:r>
            <a:endParaRPr lang="en-US" sz="2400" dirty="0">
              <a:solidFill>
                <a:schemeClr val="bg1"/>
              </a:solidFill>
            </a:endParaRPr>
          </a:p>
          <a:p>
            <a:r>
              <a:rPr lang="en-US" sz="2400" dirty="0">
                <a:solidFill>
                  <a:schemeClr val="bg1"/>
                </a:solidFill>
              </a:rPr>
              <a:t>    D) Abscess</a:t>
            </a:r>
          </a:p>
          <a:p>
            <a:r>
              <a:rPr lang="en-US" sz="2400" dirty="0">
                <a:solidFill>
                  <a:schemeClr val="bg1"/>
                </a:solidFill>
              </a:rPr>
              <a:t>    E) </a:t>
            </a:r>
            <a:r>
              <a:rPr lang="en-US" sz="2400" dirty="0" err="1">
                <a:solidFill>
                  <a:schemeClr val="bg1"/>
                </a:solidFill>
              </a:rPr>
              <a:t>Metastsis</a:t>
            </a:r>
            <a:endParaRPr lang="en-US" sz="2400" dirty="0">
              <a:solidFill>
                <a:schemeClr val="bg1"/>
              </a:solidFill>
            </a:endParaRPr>
          </a:p>
          <a:p>
            <a:endParaRPr lang="en-US" sz="2400" i="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1"/>
            <a:ext cx="7239000" cy="4524315"/>
          </a:xfrm>
          <a:prstGeom prst="rect">
            <a:avLst/>
          </a:prstGeom>
        </p:spPr>
        <p:txBody>
          <a:bodyPr wrap="square">
            <a:spAutoFit/>
          </a:bodyPr>
          <a:lstStyle/>
          <a:p>
            <a:r>
              <a:rPr lang="en-US" sz="2400" b="1" dirty="0">
                <a:solidFill>
                  <a:schemeClr val="bg1"/>
                </a:solidFill>
              </a:rPr>
              <a:t>Answer: C </a:t>
            </a:r>
            <a:r>
              <a:rPr lang="en-US" sz="2400" dirty="0">
                <a:solidFill>
                  <a:schemeClr val="bg1"/>
                </a:solidFill>
              </a:rPr>
              <a:t>, the patient presents with a 2 month history of progressive neurologic deficits. The CT scan shows an area of low density, and there is no mention of mass effect. The most likely diagnosis is an </a:t>
            </a:r>
            <a:r>
              <a:rPr lang="en-US" sz="2400" dirty="0" err="1">
                <a:solidFill>
                  <a:schemeClr val="bg1"/>
                </a:solidFill>
              </a:rPr>
              <a:t>astrocystoma</a:t>
            </a:r>
            <a:r>
              <a:rPr lang="en-US" sz="2400" dirty="0">
                <a:solidFill>
                  <a:schemeClr val="bg1"/>
                </a:solidFill>
              </a:rPr>
              <a:t>, which may not have much in the way of mass effect or enhancement on CT scan. The progressive history is against a stroke. Multiple sclerosis rarely presents in this age group and would not be expected to cause a large area of decreased density on CT scan. An abscess or metastasis would have substantial mass effect and enhancement on CT scan.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1000" y="609600"/>
            <a:ext cx="8382000" cy="5539978"/>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57 y/o male has a 2-month history of severe, daily headaches that involve the right </a:t>
            </a:r>
            <a:r>
              <a:rPr lang="en-US" sz="2400" dirty="0" err="1">
                <a:solidFill>
                  <a:schemeClr val="bg1"/>
                </a:solidFill>
              </a:rPr>
              <a:t>frontotemporoparietal</a:t>
            </a:r>
            <a:r>
              <a:rPr lang="en-US" sz="2400" dirty="0">
                <a:solidFill>
                  <a:schemeClr val="bg1"/>
                </a:solidFill>
              </a:rPr>
              <a:t> area. The headaches typically last 60-90 minutes and occur once to twice daily. Over-the-counter medications have not provided relief. Chiropractic manipulation did not help. The patient is desperate for relief because he cannot work during the headache episodes. A reasonable treatment strategy is to initiate:</a:t>
            </a:r>
            <a:br>
              <a:rPr lang="en-US" sz="2400" dirty="0">
                <a:solidFill>
                  <a:schemeClr val="bg1"/>
                </a:solidFill>
              </a:rPr>
            </a:br>
            <a:endParaRPr lang="en-US" sz="2400" dirty="0">
              <a:solidFill>
                <a:schemeClr val="bg1"/>
              </a:solidFill>
            </a:endParaRPr>
          </a:p>
          <a:p>
            <a:r>
              <a:rPr lang="en-US" sz="2400" dirty="0">
                <a:solidFill>
                  <a:schemeClr val="bg1"/>
                </a:solidFill>
              </a:rPr>
              <a:t>    A) </a:t>
            </a:r>
            <a:r>
              <a:rPr lang="en-US" sz="2400" dirty="0" err="1" smtClean="0">
                <a:solidFill>
                  <a:schemeClr val="bg1"/>
                </a:solidFill>
              </a:rPr>
              <a:t>Baclofen</a:t>
            </a:r>
            <a:endParaRPr lang="en-US" sz="2400" dirty="0">
              <a:solidFill>
                <a:schemeClr val="bg1"/>
              </a:solidFill>
            </a:endParaRPr>
          </a:p>
          <a:p>
            <a:r>
              <a:rPr lang="en-US" sz="2400" dirty="0">
                <a:solidFill>
                  <a:schemeClr val="bg1"/>
                </a:solidFill>
              </a:rPr>
              <a:t>    B) </a:t>
            </a:r>
            <a:r>
              <a:rPr lang="en-US" sz="2400" dirty="0" err="1" smtClean="0">
                <a:solidFill>
                  <a:schemeClr val="bg1"/>
                </a:solidFill>
              </a:rPr>
              <a:t>Amitriptyline</a:t>
            </a:r>
            <a:endParaRPr lang="en-US" sz="2400" dirty="0">
              <a:solidFill>
                <a:schemeClr val="bg1"/>
              </a:solidFill>
            </a:endParaRPr>
          </a:p>
          <a:p>
            <a:r>
              <a:rPr lang="en-US" sz="2400" dirty="0">
                <a:solidFill>
                  <a:schemeClr val="bg1"/>
                </a:solidFill>
              </a:rPr>
              <a:t>    C) </a:t>
            </a:r>
            <a:r>
              <a:rPr lang="en-US" sz="2400" dirty="0" err="1" smtClean="0">
                <a:solidFill>
                  <a:schemeClr val="bg1"/>
                </a:solidFill>
              </a:rPr>
              <a:t>Indomethacin</a:t>
            </a:r>
            <a:endParaRPr lang="en-US" sz="2400" dirty="0">
              <a:solidFill>
                <a:schemeClr val="bg1"/>
              </a:solidFill>
            </a:endParaRPr>
          </a:p>
          <a:p>
            <a:r>
              <a:rPr lang="en-US" sz="2400" dirty="0">
                <a:solidFill>
                  <a:schemeClr val="bg1"/>
                </a:solidFill>
              </a:rPr>
              <a:t>    D) </a:t>
            </a:r>
            <a:r>
              <a:rPr lang="en-US" sz="2400" dirty="0" smtClean="0">
                <a:solidFill>
                  <a:schemeClr val="bg1"/>
                </a:solidFill>
              </a:rPr>
              <a:t>Corticosteroids</a:t>
            </a:r>
            <a:endParaRPr lang="en-US" sz="2400" dirty="0">
              <a:solidFill>
                <a:schemeClr val="bg1"/>
              </a:solidFill>
            </a:endParaRPr>
          </a:p>
          <a:p>
            <a:r>
              <a:rPr lang="en-US" sz="2400" dirty="0">
                <a:solidFill>
                  <a:schemeClr val="bg1"/>
                </a:solidFill>
              </a:rPr>
              <a:t>    E) </a:t>
            </a:r>
            <a:r>
              <a:rPr lang="en-US" sz="2400" dirty="0" err="1">
                <a:solidFill>
                  <a:schemeClr val="bg1"/>
                </a:solidFill>
              </a:rPr>
              <a:t>Sumatriptan</a:t>
            </a:r>
            <a:endParaRPr lang="en-US" sz="2400" dirty="0">
              <a:solidFill>
                <a:schemeClr val="bg1"/>
              </a:solidFill>
            </a:endParaRPr>
          </a:p>
          <a:p>
            <a:endParaRPr lang="en-US"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43000"/>
            <a:ext cx="6934200" cy="3046988"/>
          </a:xfrm>
          <a:prstGeom prst="rect">
            <a:avLst/>
          </a:prstGeom>
        </p:spPr>
        <p:txBody>
          <a:bodyPr wrap="square">
            <a:spAutoFit/>
          </a:bodyPr>
          <a:lstStyle/>
          <a:p>
            <a:r>
              <a:rPr lang="en-US" sz="2400" b="1" dirty="0">
                <a:solidFill>
                  <a:schemeClr val="bg1"/>
                </a:solidFill>
              </a:rPr>
              <a:t>Answer: C </a:t>
            </a:r>
            <a:r>
              <a:rPr lang="en-US" sz="2400" dirty="0">
                <a:solidFill>
                  <a:schemeClr val="bg1"/>
                </a:solidFill>
              </a:rPr>
              <a:t>, the patient's history is suggestive of paroxysmal </a:t>
            </a:r>
            <a:r>
              <a:rPr lang="en-US" sz="2400" dirty="0" err="1">
                <a:solidFill>
                  <a:schemeClr val="bg1"/>
                </a:solidFill>
              </a:rPr>
              <a:t>hemicrania</a:t>
            </a:r>
            <a:r>
              <a:rPr lang="en-US" sz="2400" dirty="0">
                <a:solidFill>
                  <a:schemeClr val="bg1"/>
                </a:solidFill>
              </a:rPr>
              <a:t>, an </a:t>
            </a:r>
            <a:r>
              <a:rPr lang="en-US" sz="2400" dirty="0" err="1">
                <a:solidFill>
                  <a:schemeClr val="bg1"/>
                </a:solidFill>
              </a:rPr>
              <a:t>indomethacin</a:t>
            </a:r>
            <a:r>
              <a:rPr lang="en-US" sz="2400" dirty="0">
                <a:solidFill>
                  <a:schemeClr val="bg1"/>
                </a:solidFill>
              </a:rPr>
              <a:t>-responsive disorder. In fact, a positive response to treatment with </a:t>
            </a:r>
            <a:r>
              <a:rPr lang="en-US" sz="2400" dirty="0" err="1">
                <a:solidFill>
                  <a:schemeClr val="bg1"/>
                </a:solidFill>
              </a:rPr>
              <a:t>indomethacin</a:t>
            </a:r>
            <a:r>
              <a:rPr lang="en-US" sz="2400" dirty="0">
                <a:solidFill>
                  <a:schemeClr val="bg1"/>
                </a:solidFill>
              </a:rPr>
              <a:t> can confirm a diagnosis of paroxysmal </a:t>
            </a:r>
            <a:r>
              <a:rPr lang="en-US" sz="2400" dirty="0" err="1">
                <a:solidFill>
                  <a:schemeClr val="bg1"/>
                </a:solidFill>
              </a:rPr>
              <a:t>hemicrania</a:t>
            </a:r>
            <a:r>
              <a:rPr lang="en-US" sz="2400" dirty="0">
                <a:solidFill>
                  <a:schemeClr val="bg1"/>
                </a:solidFill>
              </a:rPr>
              <a:t>. The rest of the drugs listed are not considered to be beneficial for paroxysmal </a:t>
            </a:r>
            <a:r>
              <a:rPr lang="en-US" sz="2400" dirty="0" err="1">
                <a:solidFill>
                  <a:schemeClr val="bg1"/>
                </a:solidFill>
              </a:rPr>
              <a:t>hemicrania</a:t>
            </a:r>
            <a:r>
              <a:rPr lang="en-US" sz="2400" dirty="0">
                <a:solidFill>
                  <a:schemeClr val="bg1"/>
                </a:solidFill>
              </a:rPr>
              <a:t>.  </a:t>
            </a:r>
            <a:br>
              <a:rPr lang="en-US" sz="2400" dirty="0">
                <a:solidFill>
                  <a:schemeClr val="bg1"/>
                </a:solidFill>
              </a:rPr>
            </a:br>
            <a:endParaRPr lang="en-US" sz="2400"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04800" y="457200"/>
            <a:ext cx="86868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79 y/o female is brushing her teeth when she has an intense sensation that the room is moving as if she were on a ship. Examination and testing reveal a </a:t>
            </a:r>
            <a:r>
              <a:rPr lang="en-US" sz="2400" dirty="0" err="1">
                <a:solidFill>
                  <a:schemeClr val="bg1"/>
                </a:solidFill>
              </a:rPr>
              <a:t>cerebellar</a:t>
            </a:r>
            <a:r>
              <a:rPr lang="en-US" sz="2400" dirty="0">
                <a:solidFill>
                  <a:schemeClr val="bg1"/>
                </a:solidFill>
              </a:rPr>
              <a:t> stroke. </a:t>
            </a:r>
            <a:r>
              <a:rPr lang="en-US" sz="2400" dirty="0" err="1">
                <a:solidFill>
                  <a:schemeClr val="bg1"/>
                </a:solidFill>
              </a:rPr>
              <a:t>Cerebellar</a:t>
            </a:r>
            <a:r>
              <a:rPr lang="en-US" sz="2400" dirty="0">
                <a:solidFill>
                  <a:schemeClr val="bg1"/>
                </a:solidFill>
              </a:rPr>
              <a:t> damage may be associated with severe vertigo if the tissue damaged is in the distribution of the:     </a:t>
            </a:r>
            <a:endParaRPr lang="en-US" sz="2400" dirty="0" smtClean="0">
              <a:solidFill>
                <a:schemeClr val="bg1"/>
              </a:solidFill>
            </a:endParaRPr>
          </a:p>
          <a:p>
            <a:endParaRPr lang="en-US" sz="2400" dirty="0" smtClean="0">
              <a:solidFill>
                <a:schemeClr val="bg1"/>
              </a:solidFill>
            </a:endParaRPr>
          </a:p>
          <a:p>
            <a:r>
              <a:rPr lang="en-US" sz="2400" dirty="0">
                <a:solidFill>
                  <a:schemeClr val="bg1"/>
                </a:solidFill>
              </a:rPr>
              <a:t> </a:t>
            </a:r>
            <a:r>
              <a:rPr lang="en-US" sz="2400" dirty="0" smtClean="0">
                <a:solidFill>
                  <a:schemeClr val="bg1"/>
                </a:solidFill>
              </a:rPr>
              <a:t>  </a:t>
            </a:r>
            <a:r>
              <a:rPr lang="en-US" sz="2400" dirty="0">
                <a:solidFill>
                  <a:schemeClr val="bg1"/>
                </a:solidFill>
              </a:rPr>
              <a:t> A) Superior </a:t>
            </a:r>
            <a:r>
              <a:rPr lang="en-US" sz="2400" dirty="0" err="1">
                <a:solidFill>
                  <a:schemeClr val="bg1"/>
                </a:solidFill>
              </a:rPr>
              <a:t>Cerebellar</a:t>
            </a:r>
            <a:r>
              <a:rPr lang="en-US" sz="2400" dirty="0">
                <a:solidFill>
                  <a:schemeClr val="bg1"/>
                </a:solidFill>
              </a:rPr>
              <a:t> Artery</a:t>
            </a:r>
          </a:p>
          <a:p>
            <a:r>
              <a:rPr lang="en-US" sz="2400" dirty="0">
                <a:solidFill>
                  <a:schemeClr val="bg1"/>
                </a:solidFill>
              </a:rPr>
              <a:t>    B) Posterior Inferior </a:t>
            </a:r>
            <a:r>
              <a:rPr lang="en-US" sz="2400" dirty="0" err="1">
                <a:solidFill>
                  <a:schemeClr val="bg1"/>
                </a:solidFill>
              </a:rPr>
              <a:t>Cerebellar</a:t>
            </a:r>
            <a:r>
              <a:rPr lang="en-US" sz="2400" dirty="0">
                <a:solidFill>
                  <a:schemeClr val="bg1"/>
                </a:solidFill>
              </a:rPr>
              <a:t> Artery (PICA)</a:t>
            </a:r>
          </a:p>
          <a:p>
            <a:r>
              <a:rPr lang="en-US" sz="2400" dirty="0">
                <a:solidFill>
                  <a:schemeClr val="bg1"/>
                </a:solidFill>
              </a:rPr>
              <a:t>    C) Anterior Inferior </a:t>
            </a:r>
            <a:r>
              <a:rPr lang="en-US" sz="2400" dirty="0" err="1">
                <a:solidFill>
                  <a:schemeClr val="bg1"/>
                </a:solidFill>
              </a:rPr>
              <a:t>Cerebellar</a:t>
            </a:r>
            <a:r>
              <a:rPr lang="en-US" sz="2400" dirty="0">
                <a:solidFill>
                  <a:schemeClr val="bg1"/>
                </a:solidFill>
              </a:rPr>
              <a:t> Artery (AICA)</a:t>
            </a:r>
          </a:p>
          <a:p>
            <a:r>
              <a:rPr lang="en-US" sz="2400" dirty="0">
                <a:solidFill>
                  <a:schemeClr val="bg1"/>
                </a:solidFill>
              </a:rPr>
              <a:t>    D) Anterior Spinal Artery</a:t>
            </a:r>
          </a:p>
          <a:p>
            <a:r>
              <a:rPr lang="en-US" sz="2400" dirty="0">
                <a:solidFill>
                  <a:schemeClr val="bg1"/>
                </a:solidFill>
              </a:rPr>
              <a:t>    E) Posterior Cerebral Artery</a:t>
            </a:r>
          </a:p>
          <a:p>
            <a:endParaRPr lang="en-US" sz="2400" i="1"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6934200" cy="3046988"/>
          </a:xfrm>
          <a:prstGeom prst="rect">
            <a:avLst/>
          </a:prstGeom>
        </p:spPr>
        <p:txBody>
          <a:bodyPr wrap="square">
            <a:spAutoFit/>
          </a:bodyPr>
          <a:lstStyle/>
          <a:p>
            <a:r>
              <a:rPr lang="en-US" sz="2400" b="1" dirty="0">
                <a:solidFill>
                  <a:schemeClr val="bg1"/>
                </a:solidFill>
              </a:rPr>
              <a:t>Answer: B</a:t>
            </a:r>
            <a:r>
              <a:rPr lang="en-US" sz="2400" dirty="0">
                <a:solidFill>
                  <a:schemeClr val="bg1"/>
                </a:solidFill>
              </a:rPr>
              <a:t> , the PICA has both </a:t>
            </a:r>
            <a:r>
              <a:rPr lang="en-US" sz="2400" dirty="0" smtClean="0">
                <a:solidFill>
                  <a:schemeClr val="bg1"/>
                </a:solidFill>
              </a:rPr>
              <a:t>medial </a:t>
            </a:r>
            <a:r>
              <a:rPr lang="en-US" sz="2400" dirty="0">
                <a:solidFill>
                  <a:schemeClr val="bg1"/>
                </a:solidFill>
              </a:rPr>
              <a:t>and lateral branches. The medial branches supply the brainstem. With occlusion of these, vestibular nuclei in the brainstem are </a:t>
            </a:r>
            <a:r>
              <a:rPr lang="en-US" sz="2400" dirty="0" err="1">
                <a:solidFill>
                  <a:schemeClr val="bg1"/>
                </a:solidFill>
              </a:rPr>
              <a:t>infarcted</a:t>
            </a:r>
            <a:r>
              <a:rPr lang="en-US" sz="2400" dirty="0">
                <a:solidFill>
                  <a:schemeClr val="bg1"/>
                </a:solidFill>
              </a:rPr>
              <a:t>, and vertigo is common. Even with an occlusion limited to the lateral branches, vertigo is likely. If no brainstem damage occurs, </a:t>
            </a:r>
            <a:r>
              <a:rPr lang="en-US" sz="2400" dirty="0" err="1">
                <a:solidFill>
                  <a:schemeClr val="bg1"/>
                </a:solidFill>
              </a:rPr>
              <a:t>cerebellar</a:t>
            </a:r>
            <a:r>
              <a:rPr lang="en-US" sz="2400" dirty="0">
                <a:solidFill>
                  <a:schemeClr val="bg1"/>
                </a:solidFill>
              </a:rPr>
              <a:t> </a:t>
            </a:r>
            <a:r>
              <a:rPr lang="en-US" sz="2400" dirty="0" err="1">
                <a:solidFill>
                  <a:schemeClr val="bg1"/>
                </a:solidFill>
              </a:rPr>
              <a:t>flocculonodular</a:t>
            </a:r>
            <a:r>
              <a:rPr lang="en-US" sz="2400" dirty="0">
                <a:solidFill>
                  <a:schemeClr val="bg1"/>
                </a:solidFill>
              </a:rPr>
              <a:t> lobule injury may induce vertigo.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4724400"/>
          </a:xfrm>
        </p:spPr>
        <p:txBody>
          <a:bodyPr/>
          <a:lstStyle/>
          <a:p>
            <a:pPr algn="l"/>
            <a:r>
              <a:rPr lang="en-US" sz="2400" b="1" dirty="0" smtClean="0">
                <a:solidFill>
                  <a:schemeClr val="bg1"/>
                </a:solidFill>
              </a:rPr>
              <a:t>Answer: </a:t>
            </a:r>
            <a:r>
              <a:rPr lang="en-US" sz="2400" b="1" dirty="0" smtClean="0">
                <a:solidFill>
                  <a:schemeClr val="bg1"/>
                </a:solidFill>
                <a:latin typeface="+mj-lt"/>
                <a:ea typeface="+mj-ea"/>
                <a:cs typeface="+mj-cs"/>
              </a:rPr>
              <a:t>B ,</a:t>
            </a:r>
            <a:r>
              <a:rPr lang="en-US" sz="2400" dirty="0" smtClean="0">
                <a:solidFill>
                  <a:schemeClr val="bg1"/>
                </a:solidFill>
                <a:latin typeface="+mj-lt"/>
                <a:ea typeface="+mj-ea"/>
                <a:cs typeface="+mj-cs"/>
              </a:rPr>
              <a:t>  </a:t>
            </a:r>
            <a:r>
              <a:rPr lang="en-US" sz="2400" dirty="0">
                <a:solidFill>
                  <a:schemeClr val="bg1"/>
                </a:solidFill>
                <a:latin typeface="+mj-lt"/>
                <a:ea typeface="+mj-ea"/>
                <a:cs typeface="+mj-cs"/>
              </a:rPr>
              <a:t>The clinical picture strongly suggests </a:t>
            </a:r>
            <a:r>
              <a:rPr lang="en-US" sz="2400" dirty="0" err="1">
                <a:solidFill>
                  <a:schemeClr val="bg1"/>
                </a:solidFill>
                <a:latin typeface="+mj-lt"/>
                <a:ea typeface="+mj-ea"/>
                <a:cs typeface="+mj-cs"/>
              </a:rPr>
              <a:t>herniation</a:t>
            </a:r>
            <a:r>
              <a:rPr lang="en-US" sz="2400" dirty="0">
                <a:solidFill>
                  <a:schemeClr val="bg1"/>
                </a:solidFill>
                <a:latin typeface="+mj-lt"/>
                <a:ea typeface="+mj-ea"/>
                <a:cs typeface="+mj-cs"/>
              </a:rPr>
              <a:t> of an </a:t>
            </a:r>
            <a:r>
              <a:rPr lang="en-US" sz="2400" dirty="0" err="1">
                <a:solidFill>
                  <a:schemeClr val="bg1"/>
                </a:solidFill>
                <a:latin typeface="+mj-lt"/>
                <a:ea typeface="+mj-ea"/>
                <a:cs typeface="+mj-cs"/>
              </a:rPr>
              <a:t>intervertebral</a:t>
            </a:r>
            <a:r>
              <a:rPr lang="en-US" sz="2400" dirty="0">
                <a:solidFill>
                  <a:schemeClr val="bg1"/>
                </a:solidFill>
                <a:latin typeface="+mj-lt"/>
                <a:ea typeface="+mj-ea"/>
                <a:cs typeface="+mj-cs"/>
              </a:rPr>
              <a:t> disc causing compression of a spinal roots (S1, considering radiation of the pain and reflex alterations).  Supporting such a diagnosis is also the positive straight leg-raising test.  When the history and physical examination support a diagnosis of disc </a:t>
            </a:r>
            <a:r>
              <a:rPr lang="en-US" sz="2400" dirty="0" err="1">
                <a:solidFill>
                  <a:schemeClr val="bg1"/>
                </a:solidFill>
                <a:latin typeface="+mj-lt"/>
                <a:ea typeface="+mj-ea"/>
                <a:cs typeface="+mj-cs"/>
              </a:rPr>
              <a:t>herniation</a:t>
            </a:r>
            <a:r>
              <a:rPr lang="en-US" sz="2400" dirty="0">
                <a:solidFill>
                  <a:schemeClr val="bg1"/>
                </a:solidFill>
                <a:latin typeface="+mj-lt"/>
                <a:ea typeface="+mj-ea"/>
                <a:cs typeface="+mj-cs"/>
              </a:rPr>
              <a:t>, conservative management is all that is needed.  Current recommendations include treatment with NSAIDS and bed rest of short duration.  Bed rest longer than 2 days has not been shown to provide any additional benefit</a:t>
            </a:r>
            <a:endParaRPr lang="en-US" sz="2400"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57200" y="457200"/>
            <a:ext cx="85344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25 y/o female with a history of epilepsy presents to the emergency room with impaired attention and unsteadiness of gait. Her </a:t>
            </a:r>
            <a:r>
              <a:rPr lang="en-US" sz="2400" dirty="0" err="1">
                <a:solidFill>
                  <a:schemeClr val="bg1"/>
                </a:solidFill>
              </a:rPr>
              <a:t>phenytoin</a:t>
            </a:r>
            <a:r>
              <a:rPr lang="en-US" sz="2400" dirty="0">
                <a:solidFill>
                  <a:schemeClr val="bg1"/>
                </a:solidFill>
              </a:rPr>
              <a:t> level is 37. She has WBCs in her urine and has a mildly elevated TSH. Examination of the eyes would be most likely to show which of the following?</a:t>
            </a:r>
            <a:br>
              <a:rPr lang="en-US" sz="2400" dirty="0">
                <a:solidFill>
                  <a:schemeClr val="bg1"/>
                </a:solidFill>
              </a:rPr>
            </a:br>
            <a:endParaRPr lang="en-US" sz="2400" dirty="0">
              <a:solidFill>
                <a:schemeClr val="bg1"/>
              </a:solidFill>
            </a:endParaRPr>
          </a:p>
          <a:p>
            <a:r>
              <a:rPr lang="en-US" sz="2400" dirty="0">
                <a:solidFill>
                  <a:schemeClr val="bg1"/>
                </a:solidFill>
              </a:rPr>
              <a:t>    A) Weakness of abduction of the left </a:t>
            </a:r>
            <a:r>
              <a:rPr lang="en-US" sz="2400" dirty="0" smtClean="0">
                <a:solidFill>
                  <a:schemeClr val="bg1"/>
                </a:solidFill>
              </a:rPr>
              <a:t>eye</a:t>
            </a:r>
            <a:endParaRPr lang="en-US" sz="2400" dirty="0">
              <a:solidFill>
                <a:schemeClr val="bg1"/>
              </a:solidFill>
            </a:endParaRPr>
          </a:p>
          <a:p>
            <a:r>
              <a:rPr lang="en-US" sz="2400" dirty="0">
                <a:solidFill>
                  <a:schemeClr val="bg1"/>
                </a:solidFill>
              </a:rPr>
              <a:t>    B) Lateral beating movement of the </a:t>
            </a:r>
            <a:r>
              <a:rPr lang="en-US" sz="2400" dirty="0" smtClean="0">
                <a:solidFill>
                  <a:schemeClr val="bg1"/>
                </a:solidFill>
              </a:rPr>
              <a:t>eyes</a:t>
            </a:r>
            <a:endParaRPr lang="en-US" sz="2400" dirty="0">
              <a:solidFill>
                <a:schemeClr val="bg1"/>
              </a:solidFill>
            </a:endParaRPr>
          </a:p>
          <a:p>
            <a:r>
              <a:rPr lang="en-US" sz="2400" dirty="0">
                <a:solidFill>
                  <a:schemeClr val="bg1"/>
                </a:solidFill>
              </a:rPr>
              <a:t>    C) Impaired </a:t>
            </a:r>
            <a:r>
              <a:rPr lang="en-US" sz="2400" dirty="0" smtClean="0">
                <a:solidFill>
                  <a:schemeClr val="bg1"/>
                </a:solidFill>
              </a:rPr>
              <a:t>convergence</a:t>
            </a:r>
            <a:endParaRPr lang="en-US" sz="2400" dirty="0">
              <a:solidFill>
                <a:schemeClr val="bg1"/>
              </a:solidFill>
            </a:endParaRPr>
          </a:p>
          <a:p>
            <a:r>
              <a:rPr lang="en-US" sz="2400" dirty="0">
                <a:solidFill>
                  <a:schemeClr val="bg1"/>
                </a:solidFill>
              </a:rPr>
              <a:t>    D) </a:t>
            </a:r>
            <a:r>
              <a:rPr lang="en-US" sz="2400" dirty="0" err="1" smtClean="0">
                <a:solidFill>
                  <a:schemeClr val="bg1"/>
                </a:solidFill>
              </a:rPr>
              <a:t>Papilledema</a:t>
            </a:r>
            <a:endParaRPr lang="en-US" sz="2400" dirty="0">
              <a:solidFill>
                <a:schemeClr val="bg1"/>
              </a:solidFill>
            </a:endParaRPr>
          </a:p>
          <a:p>
            <a:r>
              <a:rPr lang="en-US" sz="2400" dirty="0">
                <a:solidFill>
                  <a:schemeClr val="bg1"/>
                </a:solidFill>
              </a:rPr>
              <a:t>    E) Impaired upward gaze</a:t>
            </a:r>
          </a:p>
          <a:p>
            <a:endParaRPr lang="en-US" sz="2400" i="1"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458200" cy="4801314"/>
          </a:xfrm>
          <a:prstGeom prst="rect">
            <a:avLst/>
          </a:prstGeom>
        </p:spPr>
        <p:txBody>
          <a:bodyPr wrap="square">
            <a:spAutoFit/>
          </a:bodyPr>
          <a:lstStyle/>
          <a:p>
            <a:r>
              <a:rPr lang="en-US" b="1" dirty="0">
                <a:solidFill>
                  <a:schemeClr val="bg1"/>
                </a:solidFill>
              </a:rPr>
              <a:t>Answer: B </a:t>
            </a:r>
            <a:r>
              <a:rPr lang="en-US" dirty="0">
                <a:solidFill>
                  <a:schemeClr val="bg1"/>
                </a:solidFill>
              </a:rPr>
              <a:t>, most rhythmic to-and-fro movements of the eyes are called </a:t>
            </a:r>
            <a:r>
              <a:rPr lang="en-US" dirty="0" err="1">
                <a:solidFill>
                  <a:schemeClr val="bg1"/>
                </a:solidFill>
              </a:rPr>
              <a:t>nystagmus</a:t>
            </a:r>
            <a:r>
              <a:rPr lang="en-US" dirty="0">
                <a:solidFill>
                  <a:schemeClr val="bg1"/>
                </a:solidFill>
              </a:rPr>
              <a:t>. </a:t>
            </a:r>
            <a:r>
              <a:rPr lang="en-US" dirty="0" err="1">
                <a:solidFill>
                  <a:schemeClr val="bg1"/>
                </a:solidFill>
              </a:rPr>
              <a:t>Nystagmus</a:t>
            </a:r>
            <a:r>
              <a:rPr lang="en-US" dirty="0">
                <a:solidFill>
                  <a:schemeClr val="bg1"/>
                </a:solidFill>
              </a:rPr>
              <a:t> has a fast component in one direction and a slow component in the opposite direction. </a:t>
            </a:r>
            <a:r>
              <a:rPr lang="en-US" dirty="0" err="1">
                <a:solidFill>
                  <a:schemeClr val="bg1"/>
                </a:solidFill>
              </a:rPr>
              <a:t>Nystagmus</a:t>
            </a:r>
            <a:r>
              <a:rPr lang="en-US" dirty="0">
                <a:solidFill>
                  <a:schemeClr val="bg1"/>
                </a:solidFill>
              </a:rPr>
              <a:t> with a fast component to the right is called right-bearing </a:t>
            </a:r>
            <a:r>
              <a:rPr lang="en-US" dirty="0" err="1">
                <a:solidFill>
                  <a:schemeClr val="bg1"/>
                </a:solidFill>
              </a:rPr>
              <a:t>nystagmus</a:t>
            </a:r>
            <a:r>
              <a:rPr lang="en-US" dirty="0">
                <a:solidFill>
                  <a:schemeClr val="bg1"/>
                </a:solidFill>
              </a:rPr>
              <a:t>. </a:t>
            </a:r>
            <a:r>
              <a:rPr lang="en-US" dirty="0" err="1">
                <a:solidFill>
                  <a:schemeClr val="bg1"/>
                </a:solidFill>
              </a:rPr>
              <a:t>Phenytoin</a:t>
            </a:r>
            <a:r>
              <a:rPr lang="en-US" dirty="0">
                <a:solidFill>
                  <a:schemeClr val="bg1"/>
                </a:solidFill>
              </a:rPr>
              <a:t> (</a:t>
            </a:r>
            <a:r>
              <a:rPr lang="en-US" dirty="0" err="1">
                <a:solidFill>
                  <a:schemeClr val="bg1"/>
                </a:solidFill>
              </a:rPr>
              <a:t>Dilantin</a:t>
            </a:r>
            <a:r>
              <a:rPr lang="en-US" dirty="0">
                <a:solidFill>
                  <a:schemeClr val="bg1"/>
                </a:solidFill>
              </a:rPr>
              <a:t>) may evoke </a:t>
            </a:r>
            <a:r>
              <a:rPr lang="en-US" dirty="0" err="1">
                <a:solidFill>
                  <a:schemeClr val="bg1"/>
                </a:solidFill>
              </a:rPr>
              <a:t>nystagmus</a:t>
            </a:r>
            <a:r>
              <a:rPr lang="en-US" dirty="0">
                <a:solidFill>
                  <a:schemeClr val="bg1"/>
                </a:solidFill>
              </a:rPr>
              <a:t> at levels of 20 to 30 mg/</a:t>
            </a:r>
            <a:r>
              <a:rPr lang="en-US" dirty="0" err="1">
                <a:solidFill>
                  <a:schemeClr val="bg1"/>
                </a:solidFill>
              </a:rPr>
              <a:t>dL</a:t>
            </a:r>
            <a:r>
              <a:rPr lang="en-US" dirty="0">
                <a:solidFill>
                  <a:schemeClr val="bg1"/>
                </a:solidFill>
              </a:rPr>
              <a:t>. The eye movements typically appear as a laterally beating </a:t>
            </a:r>
            <a:r>
              <a:rPr lang="en-US" dirty="0" err="1">
                <a:solidFill>
                  <a:schemeClr val="bg1"/>
                </a:solidFill>
              </a:rPr>
              <a:t>nystagmus</a:t>
            </a:r>
            <a:r>
              <a:rPr lang="en-US" dirty="0">
                <a:solidFill>
                  <a:schemeClr val="bg1"/>
                </a:solidFill>
              </a:rPr>
              <a:t> on gaze to either side; this type of </a:t>
            </a:r>
            <a:r>
              <a:rPr lang="en-US" dirty="0" err="1">
                <a:solidFill>
                  <a:schemeClr val="bg1"/>
                </a:solidFill>
              </a:rPr>
              <a:t>nystagmus</a:t>
            </a:r>
            <a:r>
              <a:rPr lang="en-US" dirty="0">
                <a:solidFill>
                  <a:schemeClr val="bg1"/>
                </a:solidFill>
              </a:rPr>
              <a:t> is called gazed-evoked. If the patient has </a:t>
            </a:r>
            <a:r>
              <a:rPr lang="en-US" dirty="0" err="1">
                <a:solidFill>
                  <a:schemeClr val="bg1"/>
                </a:solidFill>
              </a:rPr>
              <a:t>nystagmus</a:t>
            </a:r>
            <a:r>
              <a:rPr lang="en-US" dirty="0">
                <a:solidFill>
                  <a:schemeClr val="bg1"/>
                </a:solidFill>
              </a:rPr>
              <a:t> on looking directly forward, he or she is said to have </a:t>
            </a:r>
            <a:r>
              <a:rPr lang="en-US" dirty="0" err="1">
                <a:solidFill>
                  <a:schemeClr val="bg1"/>
                </a:solidFill>
              </a:rPr>
              <a:t>nystagmus</a:t>
            </a:r>
            <a:r>
              <a:rPr lang="en-US" dirty="0">
                <a:solidFill>
                  <a:schemeClr val="bg1"/>
                </a:solidFill>
              </a:rPr>
              <a:t> in the position of primary gaze. Therapeutic levels of </a:t>
            </a:r>
            <a:r>
              <a:rPr lang="en-US" dirty="0" err="1">
                <a:solidFill>
                  <a:schemeClr val="bg1"/>
                </a:solidFill>
              </a:rPr>
              <a:t>phenytoin</a:t>
            </a:r>
            <a:r>
              <a:rPr lang="en-US" dirty="0">
                <a:solidFill>
                  <a:schemeClr val="bg1"/>
                </a:solidFill>
              </a:rPr>
              <a:t> are usually 10 to 20 mg/</a:t>
            </a:r>
            <a:r>
              <a:rPr lang="en-US" dirty="0" err="1">
                <a:solidFill>
                  <a:schemeClr val="bg1"/>
                </a:solidFill>
              </a:rPr>
              <a:t>dL</a:t>
            </a:r>
            <a:r>
              <a:rPr lang="en-US" dirty="0">
                <a:solidFill>
                  <a:schemeClr val="bg1"/>
                </a:solidFill>
              </a:rPr>
              <a:t>, and some patients develop asymptomatic </a:t>
            </a:r>
            <a:r>
              <a:rPr lang="en-US" dirty="0" err="1">
                <a:solidFill>
                  <a:schemeClr val="bg1"/>
                </a:solidFill>
              </a:rPr>
              <a:t>nystagmus</a:t>
            </a:r>
            <a:r>
              <a:rPr lang="en-US" dirty="0">
                <a:solidFill>
                  <a:schemeClr val="bg1"/>
                </a:solidFill>
              </a:rPr>
              <a:t> even within that range. Ataxia, </a:t>
            </a:r>
            <a:r>
              <a:rPr lang="en-US" dirty="0" err="1">
                <a:solidFill>
                  <a:schemeClr val="bg1"/>
                </a:solidFill>
              </a:rPr>
              <a:t>dysarthria</a:t>
            </a:r>
            <a:r>
              <a:rPr lang="en-US" dirty="0">
                <a:solidFill>
                  <a:schemeClr val="bg1"/>
                </a:solidFill>
              </a:rPr>
              <a:t>, impaired </a:t>
            </a:r>
            <a:r>
              <a:rPr lang="en-US" dirty="0" err="1">
                <a:solidFill>
                  <a:schemeClr val="bg1"/>
                </a:solidFill>
              </a:rPr>
              <a:t>judgement</a:t>
            </a:r>
            <a:r>
              <a:rPr lang="en-US" dirty="0">
                <a:solidFill>
                  <a:schemeClr val="bg1"/>
                </a:solidFill>
              </a:rPr>
              <a:t>, and lethargy may also occur at toxic levels of </a:t>
            </a:r>
            <a:r>
              <a:rPr lang="en-US" dirty="0" err="1">
                <a:solidFill>
                  <a:schemeClr val="bg1"/>
                </a:solidFill>
              </a:rPr>
              <a:t>phenytoin</a:t>
            </a:r>
            <a:r>
              <a:rPr lang="en-US" dirty="0">
                <a:solidFill>
                  <a:schemeClr val="bg1"/>
                </a:solidFill>
              </a:rPr>
              <a:t>. Many other drugs also evoke </a:t>
            </a:r>
            <a:r>
              <a:rPr lang="en-US" dirty="0" err="1">
                <a:solidFill>
                  <a:schemeClr val="bg1"/>
                </a:solidFill>
              </a:rPr>
              <a:t>nystagmus</a:t>
            </a:r>
            <a:r>
              <a:rPr lang="en-US" dirty="0">
                <a:solidFill>
                  <a:schemeClr val="bg1"/>
                </a:solidFill>
              </a:rPr>
              <a:t>. Weakness of abduction of the left eye, or </a:t>
            </a:r>
            <a:r>
              <a:rPr lang="en-US" dirty="0" err="1">
                <a:solidFill>
                  <a:schemeClr val="bg1"/>
                </a:solidFill>
              </a:rPr>
              <a:t>abducens</a:t>
            </a:r>
            <a:r>
              <a:rPr lang="en-US" dirty="0">
                <a:solidFill>
                  <a:schemeClr val="bg1"/>
                </a:solidFill>
              </a:rPr>
              <a:t> palsy, is due either to injury to the 6th cranial nerve or to increased ICP (intracranial pressure). Impaired convergence can occur normally with age or may be a sign of injury to the midbrain. </a:t>
            </a:r>
            <a:r>
              <a:rPr lang="en-US" dirty="0" err="1">
                <a:solidFill>
                  <a:schemeClr val="bg1"/>
                </a:solidFill>
              </a:rPr>
              <a:t>Papilledema</a:t>
            </a:r>
            <a:r>
              <a:rPr lang="en-US" dirty="0">
                <a:solidFill>
                  <a:schemeClr val="bg1"/>
                </a:solidFill>
              </a:rPr>
              <a:t> is a sign of increased ICP. Impaired upward gaze may occur in many conditions, but would not be expected to occur with toxic </a:t>
            </a:r>
            <a:r>
              <a:rPr lang="en-US" dirty="0" err="1">
                <a:solidFill>
                  <a:schemeClr val="bg1"/>
                </a:solidFill>
              </a:rPr>
              <a:t>phenytoin</a:t>
            </a:r>
            <a:r>
              <a:rPr lang="en-US" dirty="0">
                <a:solidFill>
                  <a:schemeClr val="bg1"/>
                </a:solidFill>
              </a:rPr>
              <a:t> level.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28600" y="457200"/>
            <a:ext cx="8763000" cy="5632311"/>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56 y/o male with epilepsy is brought into the emergency room. He has been having continuous generalized tonic-</a:t>
            </a:r>
            <a:r>
              <a:rPr lang="en-US" sz="2400" dirty="0" err="1">
                <a:solidFill>
                  <a:schemeClr val="bg1"/>
                </a:solidFill>
              </a:rPr>
              <a:t>clonic</a:t>
            </a:r>
            <a:r>
              <a:rPr lang="en-US" sz="2400" dirty="0">
                <a:solidFill>
                  <a:schemeClr val="bg1"/>
                </a:solidFill>
              </a:rPr>
              <a:t> seizures for the past 30 minutes. He is treated with 2mg of intravenous </a:t>
            </a:r>
            <a:r>
              <a:rPr lang="en-US" sz="2400" dirty="0" err="1">
                <a:solidFill>
                  <a:schemeClr val="bg1"/>
                </a:solidFill>
              </a:rPr>
              <a:t>lorazepam</a:t>
            </a:r>
            <a:r>
              <a:rPr lang="en-US" sz="2400" dirty="0">
                <a:solidFill>
                  <a:schemeClr val="bg1"/>
                </a:solidFill>
              </a:rPr>
              <a:t>. Most physicians recommend using a high dose of intravenous benzodiazepine as part of the management of status </a:t>
            </a:r>
            <a:r>
              <a:rPr lang="en-US" sz="2400" dirty="0" err="1">
                <a:solidFill>
                  <a:schemeClr val="bg1"/>
                </a:solidFill>
              </a:rPr>
              <a:t>epilepticus</a:t>
            </a:r>
            <a:r>
              <a:rPr lang="en-US" sz="2400" dirty="0">
                <a:solidFill>
                  <a:schemeClr val="bg1"/>
                </a:solidFill>
              </a:rPr>
              <a:t> because of its</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Ability to suppress seizure activity for more than 24 hours </a:t>
            </a:r>
            <a:r>
              <a:rPr lang="en-US" sz="2400" dirty="0" smtClean="0">
                <a:solidFill>
                  <a:schemeClr val="bg1"/>
                </a:solidFill>
              </a:rPr>
              <a:t>	after </a:t>
            </a:r>
            <a:r>
              <a:rPr lang="en-US" sz="2400" dirty="0">
                <a:solidFill>
                  <a:schemeClr val="bg1"/>
                </a:solidFill>
              </a:rPr>
              <a:t>one </a:t>
            </a:r>
            <a:r>
              <a:rPr lang="en-US" sz="2400" dirty="0" smtClean="0">
                <a:solidFill>
                  <a:schemeClr val="bg1"/>
                </a:solidFill>
              </a:rPr>
              <a:t>injections</a:t>
            </a:r>
            <a:endParaRPr lang="en-US" sz="2400" dirty="0">
              <a:solidFill>
                <a:schemeClr val="bg1"/>
              </a:solidFill>
            </a:endParaRPr>
          </a:p>
          <a:p>
            <a:r>
              <a:rPr lang="en-US" sz="2400" dirty="0">
                <a:solidFill>
                  <a:schemeClr val="bg1"/>
                </a:solidFill>
              </a:rPr>
              <a:t>    B) Lack of respiratory depressant </a:t>
            </a:r>
            <a:r>
              <a:rPr lang="en-US" sz="2400" dirty="0" smtClean="0">
                <a:solidFill>
                  <a:schemeClr val="bg1"/>
                </a:solidFill>
              </a:rPr>
              <a:t>action</a:t>
            </a:r>
            <a:endParaRPr lang="en-US" sz="2400" dirty="0">
              <a:solidFill>
                <a:schemeClr val="bg1"/>
              </a:solidFill>
            </a:endParaRPr>
          </a:p>
          <a:p>
            <a:r>
              <a:rPr lang="en-US" sz="2400" dirty="0">
                <a:solidFill>
                  <a:schemeClr val="bg1"/>
                </a:solidFill>
              </a:rPr>
              <a:t>    C) Rapid onset of action after intravenous </a:t>
            </a:r>
            <a:r>
              <a:rPr lang="en-US" sz="2400" dirty="0" smtClean="0">
                <a:solidFill>
                  <a:schemeClr val="bg1"/>
                </a:solidFill>
              </a:rPr>
              <a:t>administration</a:t>
            </a:r>
            <a:endParaRPr lang="en-US" sz="2400" dirty="0">
              <a:solidFill>
                <a:schemeClr val="bg1"/>
              </a:solidFill>
            </a:endParaRPr>
          </a:p>
          <a:p>
            <a:r>
              <a:rPr lang="en-US" sz="2400" dirty="0">
                <a:solidFill>
                  <a:schemeClr val="bg1"/>
                </a:solidFill>
              </a:rPr>
              <a:t>    D) Lack of </a:t>
            </a:r>
            <a:r>
              <a:rPr lang="en-US" sz="2400" dirty="0" err="1">
                <a:solidFill>
                  <a:schemeClr val="bg1"/>
                </a:solidFill>
              </a:rPr>
              <a:t>hypotensive</a:t>
            </a:r>
            <a:r>
              <a:rPr lang="en-US" sz="2400" dirty="0">
                <a:solidFill>
                  <a:schemeClr val="bg1"/>
                </a:solidFill>
              </a:rPr>
              <a:t> </a:t>
            </a:r>
            <a:r>
              <a:rPr lang="en-US" sz="2400" dirty="0" smtClean="0">
                <a:solidFill>
                  <a:schemeClr val="bg1"/>
                </a:solidFill>
              </a:rPr>
              <a:t>effects</a:t>
            </a:r>
            <a:endParaRPr lang="en-US" sz="2400" dirty="0">
              <a:solidFill>
                <a:schemeClr val="bg1"/>
              </a:solidFill>
            </a:endParaRPr>
          </a:p>
          <a:p>
            <a:r>
              <a:rPr lang="en-US" sz="2400" dirty="0">
                <a:solidFill>
                  <a:schemeClr val="bg1"/>
                </a:solidFill>
              </a:rPr>
              <a:t>    E) Lack of </a:t>
            </a:r>
            <a:r>
              <a:rPr lang="en-US" sz="2400" dirty="0" err="1">
                <a:solidFill>
                  <a:schemeClr val="bg1"/>
                </a:solidFill>
              </a:rPr>
              <a:t>dependance</a:t>
            </a:r>
            <a:r>
              <a:rPr lang="en-US" sz="2400" dirty="0">
                <a:solidFill>
                  <a:schemeClr val="bg1"/>
                </a:solidFill>
              </a:rPr>
              <a:t> on hepatic function for its </a:t>
            </a:r>
            <a:r>
              <a:rPr lang="en-US" sz="2400" dirty="0" smtClean="0">
                <a:solidFill>
                  <a:schemeClr val="bg1"/>
                </a:solidFill>
              </a:rPr>
              <a:t>	metabolism and </a:t>
            </a:r>
            <a:r>
              <a:rPr lang="en-US" sz="2400" dirty="0">
                <a:solidFill>
                  <a:schemeClr val="bg1"/>
                </a:solidFill>
              </a:rPr>
              <a:t>clearance</a:t>
            </a:r>
          </a:p>
          <a:p>
            <a:endParaRPr lang="en-US" sz="2400" i="1"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3416320"/>
          </a:xfrm>
          <a:prstGeom prst="rect">
            <a:avLst/>
          </a:prstGeom>
        </p:spPr>
        <p:txBody>
          <a:bodyPr wrap="square">
            <a:spAutoFit/>
          </a:bodyPr>
          <a:lstStyle/>
          <a:p>
            <a:r>
              <a:rPr lang="en-US" sz="2400" b="1" dirty="0">
                <a:solidFill>
                  <a:schemeClr val="bg1"/>
                </a:solidFill>
              </a:rPr>
              <a:t>Answer: C </a:t>
            </a:r>
            <a:r>
              <a:rPr lang="en-US" sz="2400" dirty="0">
                <a:solidFill>
                  <a:schemeClr val="bg1"/>
                </a:solidFill>
              </a:rPr>
              <a:t>, until recently, the most popular benzodiazepine for use in status </a:t>
            </a:r>
            <a:r>
              <a:rPr lang="en-US" sz="2400" dirty="0" err="1">
                <a:solidFill>
                  <a:schemeClr val="bg1"/>
                </a:solidFill>
              </a:rPr>
              <a:t>epilepticus</a:t>
            </a:r>
            <a:r>
              <a:rPr lang="en-US" sz="2400" dirty="0">
                <a:solidFill>
                  <a:schemeClr val="bg1"/>
                </a:solidFill>
              </a:rPr>
              <a:t> was diazepam (Valium), which has a rapid onset of action but is cleared relatively quickly. Because of this property, patients needed additional medications, such as </a:t>
            </a:r>
            <a:r>
              <a:rPr lang="en-US" sz="2400" dirty="0" err="1">
                <a:solidFill>
                  <a:schemeClr val="bg1"/>
                </a:solidFill>
              </a:rPr>
              <a:t>phenytoin</a:t>
            </a:r>
            <a:r>
              <a:rPr lang="en-US" sz="2400" dirty="0">
                <a:solidFill>
                  <a:schemeClr val="bg1"/>
                </a:solidFill>
              </a:rPr>
              <a:t>, to protect them from recurrent seizure activity as early as 20 minutes after diazepam injection. A longer-acting benzodiazepine, </a:t>
            </a:r>
            <a:r>
              <a:rPr lang="en-US" sz="2400" dirty="0" err="1">
                <a:solidFill>
                  <a:schemeClr val="bg1"/>
                </a:solidFill>
              </a:rPr>
              <a:t>lorazepam</a:t>
            </a:r>
            <a:r>
              <a:rPr lang="en-US" sz="2400" dirty="0">
                <a:solidFill>
                  <a:schemeClr val="bg1"/>
                </a:solidFill>
              </a:rPr>
              <a:t> (</a:t>
            </a:r>
            <a:r>
              <a:rPr lang="en-US" sz="2400" dirty="0" err="1">
                <a:solidFill>
                  <a:schemeClr val="bg1"/>
                </a:solidFill>
              </a:rPr>
              <a:t>Ativan</a:t>
            </a:r>
            <a:r>
              <a:rPr lang="en-US" sz="2400" dirty="0">
                <a:solidFill>
                  <a:schemeClr val="bg1"/>
                </a:solidFill>
              </a:rPr>
              <a:t>), has the advantage of being rapid-acting like diazepam but being cleared more slowly from the body.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152400" y="152400"/>
            <a:ext cx="8763000" cy="4473575"/>
          </a:xfrm>
          <a:prstGeom prst="rect">
            <a:avLst/>
          </a:prstGeom>
          <a:noFill/>
          <a:ln w="9525">
            <a:noFill/>
            <a:miter lim="800000"/>
            <a:headEnd/>
            <a:tailEnd/>
          </a:ln>
          <a:effectLst/>
        </p:spPr>
        <p:txBody>
          <a:bodyPr>
            <a:spAutoFit/>
          </a:bodyPr>
          <a:lstStyle/>
          <a:p>
            <a:r>
              <a:rPr lang="en-US" sz="2400">
                <a:solidFill>
                  <a:schemeClr val="bg1"/>
                </a:solidFill>
              </a:rPr>
              <a:t>After extraction of a wisdom tooth, an 18-year old male student was diagnosed as having subacute bacterial endocarditis. He has a congenital heart disease which has been under control. Which of the following is the most likely organism causing his infection?</a:t>
            </a:r>
          </a:p>
          <a:p>
            <a:endParaRPr lang="en-US" sz="2400">
              <a:solidFill>
                <a:schemeClr val="bg1"/>
              </a:solidFill>
            </a:endParaRPr>
          </a:p>
          <a:p>
            <a:endParaRPr lang="en-US" sz="2400">
              <a:solidFill>
                <a:schemeClr val="bg1"/>
              </a:solidFill>
            </a:endParaRPr>
          </a:p>
          <a:p>
            <a:r>
              <a:rPr lang="en-US" sz="2400">
                <a:solidFill>
                  <a:schemeClr val="bg1"/>
                </a:solidFill>
              </a:rPr>
              <a:t>(A) </a:t>
            </a:r>
            <a:r>
              <a:rPr lang="en-US" sz="2400" i="1">
                <a:solidFill>
                  <a:schemeClr val="bg1"/>
                </a:solidFill>
              </a:rPr>
              <a:t>Enterococcus faecalis</a:t>
            </a:r>
          </a:p>
          <a:p>
            <a:r>
              <a:rPr lang="en-US" sz="2400">
                <a:solidFill>
                  <a:schemeClr val="bg1"/>
                </a:solidFill>
              </a:rPr>
              <a:t>(B) </a:t>
            </a:r>
            <a:r>
              <a:rPr lang="en-US" sz="2400" i="1">
                <a:solidFill>
                  <a:schemeClr val="bg1"/>
                </a:solidFill>
              </a:rPr>
              <a:t>S. aureus</a:t>
            </a:r>
          </a:p>
          <a:p>
            <a:r>
              <a:rPr lang="en-US" sz="2400">
                <a:solidFill>
                  <a:schemeClr val="bg1"/>
                </a:solidFill>
              </a:rPr>
              <a:t>(C) </a:t>
            </a:r>
            <a:r>
              <a:rPr lang="en-US" sz="2400" i="1">
                <a:solidFill>
                  <a:schemeClr val="bg1"/>
                </a:solidFill>
              </a:rPr>
              <a:t>S. epidermidis</a:t>
            </a:r>
          </a:p>
          <a:p>
            <a:r>
              <a:rPr lang="en-US" sz="2400">
                <a:solidFill>
                  <a:schemeClr val="bg1"/>
                </a:solidFill>
              </a:rPr>
              <a:t>(D) </a:t>
            </a:r>
            <a:r>
              <a:rPr lang="en-US" sz="2400" i="1">
                <a:solidFill>
                  <a:schemeClr val="bg1"/>
                </a:solidFill>
              </a:rPr>
              <a:t>S. pneumoniae</a:t>
            </a:r>
          </a:p>
          <a:p>
            <a:r>
              <a:rPr lang="en-US" sz="2400">
                <a:solidFill>
                  <a:schemeClr val="bg1"/>
                </a:solidFill>
              </a:rPr>
              <a:t>(E) </a:t>
            </a:r>
            <a:r>
              <a:rPr lang="en-US" sz="2400" i="1">
                <a:solidFill>
                  <a:schemeClr val="bg1"/>
                </a:solidFill>
              </a:rPr>
              <a:t>S. viridans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381000" y="914400"/>
            <a:ext cx="85344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The </a:t>
            </a:r>
            <a:r>
              <a:rPr lang="en-US" sz="2400" dirty="0">
                <a:solidFill>
                  <a:schemeClr val="bg1"/>
                </a:solidFill>
              </a:rPr>
              <a:t>patient's seizing does not stop. A second intravenous drug is given. Infusing which of the following </a:t>
            </a:r>
            <a:r>
              <a:rPr lang="en-US" sz="2400" dirty="0" err="1">
                <a:solidFill>
                  <a:schemeClr val="bg1"/>
                </a:solidFill>
              </a:rPr>
              <a:t>antiepilecptic</a:t>
            </a:r>
            <a:r>
              <a:rPr lang="en-US" sz="2400" dirty="0">
                <a:solidFill>
                  <a:schemeClr val="bg1"/>
                </a:solidFill>
              </a:rPr>
              <a:t> drugs at more than 50 mg/min in an adult may evoke a cardiac arrhythmia</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a:t>
            </a:r>
            <a:r>
              <a:rPr lang="en-US" sz="2400" dirty="0" err="1" smtClean="0">
                <a:solidFill>
                  <a:schemeClr val="bg1"/>
                </a:solidFill>
              </a:rPr>
              <a:t>Carbamazepine</a:t>
            </a:r>
            <a:endParaRPr lang="en-US" sz="2400" dirty="0">
              <a:solidFill>
                <a:schemeClr val="bg1"/>
              </a:solidFill>
            </a:endParaRPr>
          </a:p>
          <a:p>
            <a:r>
              <a:rPr lang="en-US" sz="2400" dirty="0">
                <a:solidFill>
                  <a:schemeClr val="bg1"/>
                </a:solidFill>
              </a:rPr>
              <a:t>    B) </a:t>
            </a:r>
            <a:r>
              <a:rPr lang="en-US" sz="2400" dirty="0" smtClean="0">
                <a:solidFill>
                  <a:schemeClr val="bg1"/>
                </a:solidFill>
              </a:rPr>
              <a:t>Diazepam</a:t>
            </a:r>
            <a:endParaRPr lang="en-US" sz="2400" dirty="0">
              <a:solidFill>
                <a:schemeClr val="bg1"/>
              </a:solidFill>
            </a:endParaRPr>
          </a:p>
          <a:p>
            <a:r>
              <a:rPr lang="en-US" sz="2400" dirty="0">
                <a:solidFill>
                  <a:schemeClr val="bg1"/>
                </a:solidFill>
              </a:rPr>
              <a:t>    C) </a:t>
            </a:r>
            <a:r>
              <a:rPr lang="en-US" sz="2400" dirty="0" smtClean="0">
                <a:solidFill>
                  <a:schemeClr val="bg1"/>
                </a:solidFill>
              </a:rPr>
              <a:t>Phenobarbital</a:t>
            </a:r>
            <a:endParaRPr lang="en-US" sz="2400" dirty="0">
              <a:solidFill>
                <a:schemeClr val="bg1"/>
              </a:solidFill>
            </a:endParaRPr>
          </a:p>
          <a:p>
            <a:r>
              <a:rPr lang="en-US" sz="2400" dirty="0">
                <a:solidFill>
                  <a:schemeClr val="bg1"/>
                </a:solidFill>
              </a:rPr>
              <a:t>    D) </a:t>
            </a:r>
            <a:r>
              <a:rPr lang="en-US" sz="2400" dirty="0" err="1" smtClean="0">
                <a:solidFill>
                  <a:schemeClr val="bg1"/>
                </a:solidFill>
              </a:rPr>
              <a:t>Clonazepam</a:t>
            </a:r>
            <a:endParaRPr lang="en-US" sz="2400" dirty="0">
              <a:solidFill>
                <a:schemeClr val="bg1"/>
              </a:solidFill>
            </a:endParaRPr>
          </a:p>
          <a:p>
            <a:r>
              <a:rPr lang="en-US" sz="2400" dirty="0">
                <a:solidFill>
                  <a:schemeClr val="bg1"/>
                </a:solidFill>
              </a:rPr>
              <a:t>    E) </a:t>
            </a:r>
            <a:r>
              <a:rPr lang="en-US" sz="2400" dirty="0" err="1">
                <a:solidFill>
                  <a:schemeClr val="bg1"/>
                </a:solidFill>
              </a:rPr>
              <a:t>Phenytoin</a:t>
            </a:r>
            <a:r>
              <a:rPr lang="en-US" sz="2400" dirty="0"/>
              <a:t/>
            </a:r>
            <a:br>
              <a:rPr lang="en-US" sz="2400" dirty="0"/>
            </a:br>
            <a:endParaRPr lang="en-US" sz="2400" dirty="0"/>
          </a:p>
          <a:p>
            <a:endParaRPr lang="en-US" sz="2400" i="1"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58200" cy="4247317"/>
          </a:xfrm>
          <a:prstGeom prst="rect">
            <a:avLst/>
          </a:prstGeom>
        </p:spPr>
        <p:txBody>
          <a:bodyPr wrap="square">
            <a:spAutoFit/>
          </a:bodyPr>
          <a:lstStyle/>
          <a:p>
            <a:r>
              <a:rPr lang="en-US" b="1" dirty="0">
                <a:solidFill>
                  <a:schemeClr val="bg1"/>
                </a:solidFill>
              </a:rPr>
              <a:t>Answer: E </a:t>
            </a:r>
            <a:r>
              <a:rPr lang="en-US" dirty="0">
                <a:solidFill>
                  <a:schemeClr val="bg1"/>
                </a:solidFill>
              </a:rPr>
              <a:t>, rapid infusion of </a:t>
            </a:r>
            <a:r>
              <a:rPr lang="en-US" dirty="0" err="1">
                <a:solidFill>
                  <a:schemeClr val="bg1"/>
                </a:solidFill>
              </a:rPr>
              <a:t>phenytoin</a:t>
            </a:r>
            <a:r>
              <a:rPr lang="en-US" dirty="0">
                <a:solidFill>
                  <a:schemeClr val="bg1"/>
                </a:solidFill>
              </a:rPr>
              <a:t> may produce a conduction block or other basis for cardiac arrhythmia. </a:t>
            </a:r>
            <a:r>
              <a:rPr lang="en-US" dirty="0" err="1">
                <a:solidFill>
                  <a:schemeClr val="bg1"/>
                </a:solidFill>
              </a:rPr>
              <a:t>Phenytoin</a:t>
            </a:r>
            <a:r>
              <a:rPr lang="en-US" dirty="0">
                <a:solidFill>
                  <a:schemeClr val="bg1"/>
                </a:solidFill>
              </a:rPr>
              <a:t> should not be administered at rates greater than 50 mg/min in adults or 1 mg/(kg x minutes) in children to reduce the chances of this reaction occurring. Thus, it usually requires approximately 20 minutes to administer 1000 to 1500 standard loading dose of </a:t>
            </a:r>
            <a:r>
              <a:rPr lang="en-US" dirty="0" err="1">
                <a:solidFill>
                  <a:schemeClr val="bg1"/>
                </a:solidFill>
              </a:rPr>
              <a:t>phenytoin</a:t>
            </a:r>
            <a:r>
              <a:rPr lang="en-US" dirty="0">
                <a:solidFill>
                  <a:schemeClr val="bg1"/>
                </a:solidFill>
              </a:rPr>
              <a:t> in an emergent setting such as status </a:t>
            </a:r>
            <a:r>
              <a:rPr lang="en-US" dirty="0" err="1">
                <a:solidFill>
                  <a:schemeClr val="bg1"/>
                </a:solidFill>
              </a:rPr>
              <a:t>epilepticus</a:t>
            </a:r>
            <a:r>
              <a:rPr lang="en-US" dirty="0">
                <a:solidFill>
                  <a:schemeClr val="bg1"/>
                </a:solidFill>
              </a:rPr>
              <a:t>. </a:t>
            </a:r>
            <a:r>
              <a:rPr lang="en-US" dirty="0" err="1">
                <a:solidFill>
                  <a:schemeClr val="bg1"/>
                </a:solidFill>
              </a:rPr>
              <a:t>Fosphenytoin</a:t>
            </a:r>
            <a:r>
              <a:rPr lang="en-US" dirty="0">
                <a:solidFill>
                  <a:schemeClr val="bg1"/>
                </a:solidFill>
              </a:rPr>
              <a:t>, a water-soluble </a:t>
            </a:r>
            <a:r>
              <a:rPr lang="en-US" dirty="0" err="1">
                <a:solidFill>
                  <a:schemeClr val="bg1"/>
                </a:solidFill>
              </a:rPr>
              <a:t>prodrug</a:t>
            </a:r>
            <a:r>
              <a:rPr lang="en-US" dirty="0">
                <a:solidFill>
                  <a:schemeClr val="bg1"/>
                </a:solidFill>
              </a:rPr>
              <a:t> of </a:t>
            </a:r>
            <a:r>
              <a:rPr lang="en-US" dirty="0" err="1">
                <a:solidFill>
                  <a:schemeClr val="bg1"/>
                </a:solidFill>
              </a:rPr>
              <a:t>phenytoin</a:t>
            </a:r>
            <a:r>
              <a:rPr lang="en-US" dirty="0">
                <a:solidFill>
                  <a:schemeClr val="bg1"/>
                </a:solidFill>
              </a:rPr>
              <a:t> that has recently become available, has the advantage of causing fewer infusion reactions. It can be given at doses of up to 150 mg/min in an adult, with risk of cardiac </a:t>
            </a:r>
            <a:r>
              <a:rPr lang="en-US" dirty="0" err="1">
                <a:solidFill>
                  <a:schemeClr val="bg1"/>
                </a:solidFill>
              </a:rPr>
              <a:t>dysrhythmia</a:t>
            </a:r>
            <a:r>
              <a:rPr lang="en-US" dirty="0">
                <a:solidFill>
                  <a:schemeClr val="bg1"/>
                </a:solidFill>
              </a:rPr>
              <a:t> similar to those of </a:t>
            </a:r>
            <a:r>
              <a:rPr lang="en-US" dirty="0" err="1">
                <a:solidFill>
                  <a:schemeClr val="bg1"/>
                </a:solidFill>
              </a:rPr>
              <a:t>phenytoin</a:t>
            </a:r>
            <a:r>
              <a:rPr lang="en-US" dirty="0">
                <a:solidFill>
                  <a:schemeClr val="bg1"/>
                </a:solidFill>
              </a:rPr>
              <a:t>. Another advantage of </a:t>
            </a:r>
            <a:r>
              <a:rPr lang="en-US" dirty="0" err="1">
                <a:solidFill>
                  <a:schemeClr val="bg1"/>
                </a:solidFill>
              </a:rPr>
              <a:t>fosphenytoin</a:t>
            </a:r>
            <a:r>
              <a:rPr lang="en-US" dirty="0">
                <a:solidFill>
                  <a:schemeClr val="bg1"/>
                </a:solidFill>
              </a:rPr>
              <a:t> is that it can be administered intramuscularly when IV access is problematic. </a:t>
            </a:r>
            <a:r>
              <a:rPr lang="en-US" dirty="0" err="1">
                <a:solidFill>
                  <a:schemeClr val="bg1"/>
                </a:solidFill>
              </a:rPr>
              <a:t>Carbamazepine</a:t>
            </a:r>
            <a:r>
              <a:rPr lang="en-US" dirty="0">
                <a:solidFill>
                  <a:schemeClr val="bg1"/>
                </a:solidFill>
              </a:rPr>
              <a:t> is not administered IV at all. Rapid infusion of </a:t>
            </a:r>
            <a:r>
              <a:rPr lang="en-US" dirty="0" err="1">
                <a:solidFill>
                  <a:schemeClr val="bg1"/>
                </a:solidFill>
              </a:rPr>
              <a:t>phenobarbital</a:t>
            </a:r>
            <a:r>
              <a:rPr lang="en-US" dirty="0">
                <a:solidFill>
                  <a:schemeClr val="bg1"/>
                </a:solidFill>
              </a:rPr>
              <a:t> may produce hypotension or respiratory arrest, but is much less likely to depress cardiac activity. Diazepam and </a:t>
            </a:r>
            <a:r>
              <a:rPr lang="en-US" dirty="0" err="1">
                <a:solidFill>
                  <a:schemeClr val="bg1"/>
                </a:solidFill>
              </a:rPr>
              <a:t>clonazepam</a:t>
            </a:r>
            <a:r>
              <a:rPr lang="en-US" dirty="0">
                <a:solidFill>
                  <a:schemeClr val="bg1"/>
                </a:solidFill>
              </a:rPr>
              <a:t> are safer than </a:t>
            </a:r>
            <a:r>
              <a:rPr lang="en-US" dirty="0" err="1">
                <a:solidFill>
                  <a:schemeClr val="bg1"/>
                </a:solidFill>
              </a:rPr>
              <a:t>phenobarbital</a:t>
            </a:r>
            <a:r>
              <a:rPr lang="en-US" dirty="0">
                <a:solidFill>
                  <a:schemeClr val="bg1"/>
                </a:solidFill>
              </a:rPr>
              <a:t>, but rapid infusion of excessively high doses may depress blood pressure and other autonomic functions.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381000" y="685800"/>
            <a:ext cx="85344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An </a:t>
            </a:r>
            <a:r>
              <a:rPr lang="en-US" sz="2400" dirty="0">
                <a:solidFill>
                  <a:schemeClr val="bg1"/>
                </a:solidFill>
              </a:rPr>
              <a:t>18 y/o male brought into the emergency room after a diving accident. He is awake and alert, has intact cranial nerves, and is able to move his shoulders, but he cannot move his arms or legs. He is flaccid and has a sensory level at C5. Appropriate management includes</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a:t>
            </a:r>
            <a:r>
              <a:rPr lang="en-US" sz="2400" dirty="0" err="1">
                <a:solidFill>
                  <a:schemeClr val="bg1"/>
                </a:solidFill>
              </a:rPr>
              <a:t>Naloxone</a:t>
            </a:r>
            <a:r>
              <a:rPr lang="en-US" sz="2400" dirty="0">
                <a:solidFill>
                  <a:schemeClr val="bg1"/>
                </a:solidFill>
              </a:rPr>
              <a:t> </a:t>
            </a:r>
            <a:r>
              <a:rPr lang="en-US" sz="2400" dirty="0" err="1">
                <a:solidFill>
                  <a:schemeClr val="bg1"/>
                </a:solidFill>
              </a:rPr>
              <a:t>hydrocholoride</a:t>
            </a:r>
            <a:endParaRPr lang="en-US" sz="2400" dirty="0">
              <a:solidFill>
                <a:schemeClr val="bg1"/>
              </a:solidFill>
            </a:endParaRPr>
          </a:p>
          <a:p>
            <a:r>
              <a:rPr lang="en-US" sz="2400" dirty="0">
                <a:solidFill>
                  <a:schemeClr val="bg1"/>
                </a:solidFill>
              </a:rPr>
              <a:t>    B) Intravenous </a:t>
            </a:r>
            <a:r>
              <a:rPr lang="en-US" sz="2400" dirty="0" err="1">
                <a:solidFill>
                  <a:schemeClr val="bg1"/>
                </a:solidFill>
              </a:rPr>
              <a:t>methylprednisolone</a:t>
            </a:r>
            <a:endParaRPr lang="en-US" sz="2400" dirty="0">
              <a:solidFill>
                <a:schemeClr val="bg1"/>
              </a:solidFill>
            </a:endParaRPr>
          </a:p>
          <a:p>
            <a:r>
              <a:rPr lang="en-US" sz="2400" dirty="0">
                <a:solidFill>
                  <a:schemeClr val="bg1"/>
                </a:solidFill>
              </a:rPr>
              <a:t>    C) Oral </a:t>
            </a:r>
            <a:r>
              <a:rPr lang="en-US" sz="2400" dirty="0" err="1">
                <a:solidFill>
                  <a:schemeClr val="bg1"/>
                </a:solidFill>
              </a:rPr>
              <a:t>dexmethasone</a:t>
            </a:r>
            <a:endParaRPr lang="en-US" sz="2400" dirty="0">
              <a:solidFill>
                <a:schemeClr val="bg1"/>
              </a:solidFill>
            </a:endParaRPr>
          </a:p>
          <a:p>
            <a:r>
              <a:rPr lang="en-US" sz="2400" dirty="0">
                <a:solidFill>
                  <a:schemeClr val="bg1"/>
                </a:solidFill>
              </a:rPr>
              <a:t>    D) </a:t>
            </a:r>
            <a:r>
              <a:rPr lang="en-US" sz="2400" dirty="0" err="1">
                <a:solidFill>
                  <a:schemeClr val="bg1"/>
                </a:solidFill>
              </a:rPr>
              <a:t>Phenytoin</a:t>
            </a:r>
            <a:r>
              <a:rPr lang="en-US" sz="2400" dirty="0">
                <a:solidFill>
                  <a:schemeClr val="bg1"/>
                </a:solidFill>
              </a:rPr>
              <a:t> 100mg TID</a:t>
            </a:r>
          </a:p>
          <a:p>
            <a:r>
              <a:rPr lang="en-US" sz="2400" dirty="0">
                <a:solidFill>
                  <a:schemeClr val="bg1"/>
                </a:solidFill>
              </a:rPr>
              <a:t>    E) Hyperbaric oxygen therapy</a:t>
            </a:r>
          </a:p>
          <a:p>
            <a:endParaRPr lang="en-US" sz="2400" i="1" dirty="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077200" cy="4154984"/>
          </a:xfrm>
          <a:prstGeom prst="rect">
            <a:avLst/>
          </a:prstGeom>
        </p:spPr>
        <p:txBody>
          <a:bodyPr wrap="square">
            <a:spAutoFit/>
          </a:bodyPr>
          <a:lstStyle/>
          <a:p>
            <a:r>
              <a:rPr lang="en-US" sz="2400" b="1" dirty="0">
                <a:solidFill>
                  <a:schemeClr val="bg1"/>
                </a:solidFill>
              </a:rPr>
              <a:t>Answer: B </a:t>
            </a:r>
            <a:r>
              <a:rPr lang="en-US" sz="2400" dirty="0">
                <a:solidFill>
                  <a:schemeClr val="bg1"/>
                </a:solidFill>
              </a:rPr>
              <a:t>, high-dose intravenous </a:t>
            </a:r>
            <a:r>
              <a:rPr lang="en-US" sz="2400" dirty="0" err="1">
                <a:solidFill>
                  <a:schemeClr val="bg1"/>
                </a:solidFill>
              </a:rPr>
              <a:t>methylprednisolone</a:t>
            </a:r>
            <a:r>
              <a:rPr lang="en-US" sz="2400" dirty="0">
                <a:solidFill>
                  <a:schemeClr val="bg1"/>
                </a:solidFill>
              </a:rPr>
              <a:t> (30mg/kg IV bolus followed by 5.4 mg/[kg x hour] for 23 hours) has been shown to have a statistically significant, if clinically modest, benefit on the outcome after spinal cord injury when given within 8 hours of the injury. </a:t>
            </a:r>
            <a:r>
              <a:rPr lang="en-US" sz="2400" dirty="0" err="1">
                <a:solidFill>
                  <a:schemeClr val="bg1"/>
                </a:solidFill>
              </a:rPr>
              <a:t>Naloxone</a:t>
            </a:r>
            <a:r>
              <a:rPr lang="en-US" sz="2400" dirty="0">
                <a:solidFill>
                  <a:schemeClr val="bg1"/>
                </a:solidFill>
              </a:rPr>
              <a:t> hydrochloride and other agents, such as GM1 </a:t>
            </a:r>
            <a:r>
              <a:rPr lang="en-US" sz="2400" dirty="0" err="1">
                <a:solidFill>
                  <a:schemeClr val="bg1"/>
                </a:solidFill>
              </a:rPr>
              <a:t>ganglioside</a:t>
            </a:r>
            <a:r>
              <a:rPr lang="en-US" sz="2400" dirty="0">
                <a:solidFill>
                  <a:schemeClr val="bg1"/>
                </a:solidFill>
              </a:rPr>
              <a:t>, have not been shown to be of benefit. The role of surgical decompression, removal of hemorrhage, and correction of bone displacement is controversial. Most American neurosurgeons do not advocate surgery, and instead propose external spinal fixation.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457200" y="1143000"/>
            <a:ext cx="8458200" cy="4524315"/>
          </a:xfrm>
          <a:prstGeom prst="rect">
            <a:avLst/>
          </a:prstGeom>
          <a:noFill/>
          <a:ln w="9525">
            <a:noFill/>
            <a:miter lim="800000"/>
            <a:headEnd/>
            <a:tailEnd/>
          </a:ln>
          <a:effectLst/>
        </p:spPr>
        <p:txBody>
          <a:bodyPr wrap="square">
            <a:spAutoFit/>
          </a:bodyPr>
          <a:lstStyle/>
          <a:p>
            <a:r>
              <a:rPr lang="en-US" sz="2400" dirty="0" smtClean="0">
                <a:solidFill>
                  <a:schemeClr val="bg1"/>
                </a:solidFill>
              </a:rPr>
              <a:t>A </a:t>
            </a:r>
            <a:r>
              <a:rPr lang="en-US" sz="2400" dirty="0">
                <a:solidFill>
                  <a:schemeClr val="bg1"/>
                </a:solidFill>
              </a:rPr>
              <a:t>41 y/o homosexual male is brought to medical attention by his partner because of headache, sluggish </a:t>
            </a:r>
            <a:r>
              <a:rPr lang="en-US" sz="2400" dirty="0" err="1">
                <a:solidFill>
                  <a:schemeClr val="bg1"/>
                </a:solidFill>
              </a:rPr>
              <a:t>mentation</a:t>
            </a:r>
            <a:r>
              <a:rPr lang="en-US" sz="2400" dirty="0">
                <a:solidFill>
                  <a:schemeClr val="bg1"/>
                </a:solidFill>
              </a:rPr>
              <a:t>, and impaired ambulation worsening over the previous week. The patient is known is known to be HIV-</a:t>
            </a:r>
            <a:r>
              <a:rPr lang="en-US" sz="2400" dirty="0" err="1">
                <a:solidFill>
                  <a:schemeClr val="bg1"/>
                </a:solidFill>
              </a:rPr>
              <a:t>seropositive</a:t>
            </a:r>
            <a:r>
              <a:rPr lang="en-US" sz="2400" dirty="0">
                <a:solidFill>
                  <a:schemeClr val="bg1"/>
                </a:solidFill>
              </a:rPr>
              <a:t>, but has done well in the past and has not sought regular medical attention. On examination, his responses are slow and he has some difficulty sustaining attention. He has a right </a:t>
            </a:r>
            <a:r>
              <a:rPr lang="en-US" sz="2400" dirty="0" err="1">
                <a:solidFill>
                  <a:schemeClr val="bg1"/>
                </a:solidFill>
              </a:rPr>
              <a:t>hemiparesis</a:t>
            </a:r>
            <a:r>
              <a:rPr lang="en-US" sz="2400" dirty="0">
                <a:solidFill>
                  <a:schemeClr val="bg1"/>
                </a:solidFill>
              </a:rPr>
              <a:t> with increased reflexes on the right. Routine cell counts and chemistries are normal. A contrast head CT reveals several ring-enhancing lesions. Eventually surgical aspiration of one of the lesions reveals that they are abscesses.</a:t>
            </a:r>
            <a:endParaRPr lang="en-US" sz="2400" i="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1000" y="533400"/>
            <a:ext cx="8382000" cy="5663089"/>
          </a:xfrm>
          <a:prstGeom prst="rect">
            <a:avLst/>
          </a:prstGeom>
          <a:noFill/>
          <a:ln w="9525">
            <a:noFill/>
            <a:miter lim="800000"/>
            <a:headEnd/>
            <a:tailEnd/>
          </a:ln>
          <a:effectLst/>
        </p:spPr>
        <p:txBody>
          <a:bodyPr>
            <a:spAutoFit/>
          </a:bodyPr>
          <a:lstStyle/>
          <a:p>
            <a:pPr lvl="0"/>
            <a:r>
              <a:rPr lang="en-US" sz="2200" dirty="0" smtClean="0">
                <a:solidFill>
                  <a:schemeClr val="bg1"/>
                </a:solidFill>
              </a:rPr>
              <a:t>A </a:t>
            </a:r>
            <a:r>
              <a:rPr lang="en-US" sz="2200" dirty="0">
                <a:solidFill>
                  <a:schemeClr val="bg1"/>
                </a:solidFill>
              </a:rPr>
              <a:t>38-year-old man comes to the physician because of slowly progressive visual problems that make him “bump into objects” on both sides.  He also reports that, while driving he has trouble switching lanes because he needs to turn his head all the way backward to look for other cars.  Ocular examination shows </a:t>
            </a:r>
            <a:r>
              <a:rPr lang="en-US" sz="2200" dirty="0" err="1">
                <a:solidFill>
                  <a:schemeClr val="bg1"/>
                </a:solidFill>
              </a:rPr>
              <a:t>bitemporal</a:t>
            </a:r>
            <a:r>
              <a:rPr lang="en-US" sz="2200" dirty="0">
                <a:solidFill>
                  <a:schemeClr val="bg1"/>
                </a:solidFill>
              </a:rPr>
              <a:t> field loss with preserved visual acuity.  Examination of the </a:t>
            </a:r>
            <a:r>
              <a:rPr lang="en-US" sz="2200" dirty="0" err="1">
                <a:solidFill>
                  <a:schemeClr val="bg1"/>
                </a:solidFill>
              </a:rPr>
              <a:t>fundus</a:t>
            </a:r>
            <a:r>
              <a:rPr lang="en-US" sz="2200" dirty="0">
                <a:solidFill>
                  <a:schemeClr val="bg1"/>
                </a:solidFill>
              </a:rPr>
              <a:t> is unremarkable.  Which of the following is the most likely </a:t>
            </a:r>
            <a:r>
              <a:rPr lang="en-US" sz="2200" dirty="0" smtClean="0">
                <a:solidFill>
                  <a:schemeClr val="bg1"/>
                </a:solidFill>
              </a:rPr>
              <a:t>diagnosis?</a:t>
            </a:r>
          </a:p>
          <a:p>
            <a:pPr lvl="0"/>
            <a:endParaRPr lang="en-US" sz="2200" dirty="0">
              <a:solidFill>
                <a:schemeClr val="bg1"/>
              </a:solidFill>
            </a:endParaRPr>
          </a:p>
          <a:p>
            <a:pPr lvl="1"/>
            <a:r>
              <a:rPr lang="en-US" sz="2200" dirty="0" smtClean="0">
                <a:solidFill>
                  <a:schemeClr val="bg1"/>
                </a:solidFill>
              </a:rPr>
              <a:t>A) Pituitary </a:t>
            </a:r>
            <a:r>
              <a:rPr lang="en-US" sz="2200" dirty="0">
                <a:solidFill>
                  <a:schemeClr val="bg1"/>
                </a:solidFill>
              </a:rPr>
              <a:t>adenoma</a:t>
            </a:r>
          </a:p>
          <a:p>
            <a:pPr lvl="1"/>
            <a:r>
              <a:rPr lang="en-US" sz="2200" dirty="0" smtClean="0">
                <a:solidFill>
                  <a:schemeClr val="bg1"/>
                </a:solidFill>
              </a:rPr>
              <a:t>B) Occipital </a:t>
            </a:r>
            <a:r>
              <a:rPr lang="en-US" sz="2200" dirty="0">
                <a:solidFill>
                  <a:schemeClr val="bg1"/>
                </a:solidFill>
              </a:rPr>
              <a:t>lobe </a:t>
            </a:r>
            <a:r>
              <a:rPr lang="en-US" sz="2200" dirty="0" err="1">
                <a:solidFill>
                  <a:schemeClr val="bg1"/>
                </a:solidFill>
              </a:rPr>
              <a:t>meningioma</a:t>
            </a:r>
            <a:endParaRPr lang="en-US" sz="2200" dirty="0">
              <a:solidFill>
                <a:schemeClr val="bg1"/>
              </a:solidFill>
            </a:endParaRPr>
          </a:p>
          <a:p>
            <a:pPr lvl="1"/>
            <a:r>
              <a:rPr lang="en-US" sz="2200" dirty="0" smtClean="0">
                <a:solidFill>
                  <a:schemeClr val="bg1"/>
                </a:solidFill>
              </a:rPr>
              <a:t>C) Optic </a:t>
            </a:r>
            <a:r>
              <a:rPr lang="en-US" sz="2200" dirty="0" err="1">
                <a:solidFill>
                  <a:schemeClr val="bg1"/>
                </a:solidFill>
              </a:rPr>
              <a:t>glioma</a:t>
            </a:r>
            <a:endParaRPr lang="en-US" sz="2200" dirty="0">
              <a:solidFill>
                <a:schemeClr val="bg1"/>
              </a:solidFill>
            </a:endParaRPr>
          </a:p>
          <a:p>
            <a:pPr lvl="1"/>
            <a:r>
              <a:rPr lang="en-US" sz="2200" dirty="0" smtClean="0">
                <a:solidFill>
                  <a:schemeClr val="bg1"/>
                </a:solidFill>
              </a:rPr>
              <a:t>D) Optic </a:t>
            </a:r>
            <a:r>
              <a:rPr lang="en-US" sz="2200" dirty="0">
                <a:solidFill>
                  <a:schemeClr val="bg1"/>
                </a:solidFill>
              </a:rPr>
              <a:t>nerve atrophy</a:t>
            </a:r>
          </a:p>
          <a:p>
            <a:pPr lvl="1"/>
            <a:r>
              <a:rPr lang="en-US" sz="2200" dirty="0" smtClean="0">
                <a:solidFill>
                  <a:schemeClr val="bg1"/>
                </a:solidFill>
              </a:rPr>
              <a:t>E) Optic </a:t>
            </a:r>
            <a:r>
              <a:rPr lang="en-US" sz="2200" dirty="0">
                <a:solidFill>
                  <a:schemeClr val="bg1"/>
                </a:solidFill>
              </a:rPr>
              <a:t>Neuritis</a:t>
            </a:r>
          </a:p>
          <a:p>
            <a:pPr lvl="1"/>
            <a:r>
              <a:rPr lang="en-US" sz="2200" dirty="0" smtClean="0">
                <a:solidFill>
                  <a:schemeClr val="bg1"/>
                </a:solidFill>
              </a:rPr>
              <a:t>F) Retinal </a:t>
            </a:r>
            <a:r>
              <a:rPr lang="en-US" sz="2200" dirty="0">
                <a:solidFill>
                  <a:schemeClr val="bg1"/>
                </a:solidFill>
              </a:rPr>
              <a:t>Detachment</a:t>
            </a:r>
          </a:p>
          <a:p>
            <a:endParaRPr lang="en-US" sz="3200" b="1" i="1"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467600" cy="2677656"/>
          </a:xfrm>
          <a:prstGeom prst="rect">
            <a:avLst/>
          </a:prstGeom>
        </p:spPr>
        <p:txBody>
          <a:bodyPr wrap="square">
            <a:spAutoFit/>
          </a:bodyPr>
          <a:lstStyle/>
          <a:p>
            <a:r>
              <a:rPr lang="en-US" sz="2400" dirty="0" smtClean="0">
                <a:solidFill>
                  <a:schemeClr val="bg1"/>
                </a:solidFill>
              </a:rPr>
              <a:t>Abscesses </a:t>
            </a:r>
            <a:r>
              <a:rPr lang="en-US" sz="2400" dirty="0">
                <a:solidFill>
                  <a:schemeClr val="bg1"/>
                </a:solidFill>
              </a:rPr>
              <a:t>in the brain most often develop from</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a:t>
            </a:r>
            <a:r>
              <a:rPr lang="en-US" sz="2400" dirty="0" err="1">
                <a:solidFill>
                  <a:schemeClr val="bg1"/>
                </a:solidFill>
              </a:rPr>
              <a:t>Hematogenous</a:t>
            </a:r>
            <a:r>
              <a:rPr lang="en-US" sz="2400" dirty="0">
                <a:solidFill>
                  <a:schemeClr val="bg1"/>
                </a:solidFill>
              </a:rPr>
              <a:t> spread of infection</a:t>
            </a:r>
          </a:p>
          <a:p>
            <a:r>
              <a:rPr lang="en-US" sz="2400" dirty="0">
                <a:solidFill>
                  <a:schemeClr val="bg1"/>
                </a:solidFill>
              </a:rPr>
              <a:t>    B) Penetrating head wounds</a:t>
            </a:r>
          </a:p>
          <a:p>
            <a:r>
              <a:rPr lang="en-US" sz="2400" dirty="0">
                <a:solidFill>
                  <a:schemeClr val="bg1"/>
                </a:solidFill>
              </a:rPr>
              <a:t>    C) </a:t>
            </a:r>
            <a:r>
              <a:rPr lang="en-US" sz="2400" dirty="0" err="1">
                <a:solidFill>
                  <a:schemeClr val="bg1"/>
                </a:solidFill>
              </a:rPr>
              <a:t>Superinfection</a:t>
            </a:r>
            <a:r>
              <a:rPr lang="en-US" sz="2400" dirty="0">
                <a:solidFill>
                  <a:schemeClr val="bg1"/>
                </a:solidFill>
              </a:rPr>
              <a:t> of </a:t>
            </a:r>
            <a:r>
              <a:rPr lang="en-US" sz="2400" dirty="0" err="1">
                <a:solidFill>
                  <a:schemeClr val="bg1"/>
                </a:solidFill>
              </a:rPr>
              <a:t>neoplastic</a:t>
            </a:r>
            <a:r>
              <a:rPr lang="en-US" sz="2400" dirty="0">
                <a:solidFill>
                  <a:schemeClr val="bg1"/>
                </a:solidFill>
              </a:rPr>
              <a:t> foci</a:t>
            </a:r>
          </a:p>
          <a:p>
            <a:r>
              <a:rPr lang="en-US" sz="2400" dirty="0">
                <a:solidFill>
                  <a:schemeClr val="bg1"/>
                </a:solidFill>
              </a:rPr>
              <a:t>    D) Dental trauma</a:t>
            </a:r>
          </a:p>
          <a:p>
            <a:r>
              <a:rPr lang="en-US" sz="2400" dirty="0">
                <a:solidFill>
                  <a:schemeClr val="bg1"/>
                </a:solidFill>
              </a:rPr>
              <a:t>    E) Neurosurgical intervention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3416320"/>
          </a:xfrm>
          <a:prstGeom prst="rect">
            <a:avLst/>
          </a:prstGeom>
        </p:spPr>
        <p:txBody>
          <a:bodyPr wrap="square">
            <a:spAutoFit/>
          </a:bodyPr>
          <a:lstStyle/>
          <a:p>
            <a:r>
              <a:rPr lang="en-US" sz="2400" b="1" dirty="0">
                <a:solidFill>
                  <a:schemeClr val="bg1"/>
                </a:solidFill>
              </a:rPr>
              <a:t>Answer: A </a:t>
            </a:r>
            <a:r>
              <a:rPr lang="en-US" sz="2400" dirty="0">
                <a:solidFill>
                  <a:schemeClr val="bg1"/>
                </a:solidFill>
              </a:rPr>
              <a:t>, there are many bases for abscess formation in the brain, but the most frequent causes are blood-borne infections from sources in the lung, heart, sinuses, and ears. Extension of infection from a chronic </a:t>
            </a:r>
            <a:r>
              <a:rPr lang="en-US" sz="2400" dirty="0" err="1">
                <a:solidFill>
                  <a:schemeClr val="bg1"/>
                </a:solidFill>
              </a:rPr>
              <a:t>otitis</a:t>
            </a:r>
            <a:r>
              <a:rPr lang="en-US" sz="2400" dirty="0">
                <a:solidFill>
                  <a:schemeClr val="bg1"/>
                </a:solidFill>
              </a:rPr>
              <a:t> or </a:t>
            </a:r>
            <a:r>
              <a:rPr lang="en-US" sz="2400" dirty="0" err="1">
                <a:solidFill>
                  <a:schemeClr val="bg1"/>
                </a:solidFill>
              </a:rPr>
              <a:t>mastoiditis</a:t>
            </a:r>
            <a:r>
              <a:rPr lang="en-US" sz="2400" dirty="0">
                <a:solidFill>
                  <a:schemeClr val="bg1"/>
                </a:solidFill>
              </a:rPr>
              <a:t> was much more common before the introduction of antibiotics. Facial or dental infections may spread to the brain through </a:t>
            </a:r>
            <a:r>
              <a:rPr lang="en-US" sz="2400" dirty="0" err="1">
                <a:solidFill>
                  <a:schemeClr val="bg1"/>
                </a:solidFill>
              </a:rPr>
              <a:t>valveless</a:t>
            </a:r>
            <a:r>
              <a:rPr lang="en-US" sz="2400" dirty="0">
                <a:solidFill>
                  <a:schemeClr val="bg1"/>
                </a:solidFill>
              </a:rPr>
              <a:t> veins draining about the muscles of mastication and communicating with the venous drainage of the brain</a:t>
            </a:r>
            <a:r>
              <a:rPr lang="en-US"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381000" y="914400"/>
            <a:ext cx="8534400" cy="3416320"/>
          </a:xfrm>
          <a:prstGeom prst="rect">
            <a:avLst/>
          </a:prstGeom>
          <a:noFill/>
          <a:ln w="9525">
            <a:noFill/>
            <a:miter lim="800000"/>
            <a:headEnd/>
            <a:tailEnd/>
          </a:ln>
          <a:effectLst/>
        </p:spPr>
        <p:txBody>
          <a:bodyPr wrap="square">
            <a:spAutoFit/>
          </a:bodyPr>
          <a:lstStyle/>
          <a:p>
            <a:r>
              <a:rPr lang="en-US" sz="2400" dirty="0" smtClean="0">
                <a:solidFill>
                  <a:schemeClr val="bg1"/>
                </a:solidFill>
              </a:rPr>
              <a:t>The </a:t>
            </a:r>
            <a:r>
              <a:rPr lang="en-US" sz="2400" dirty="0">
                <a:solidFill>
                  <a:schemeClr val="bg1"/>
                </a:solidFill>
              </a:rPr>
              <a:t>most common site for abscess formation in the brain is the</a:t>
            </a:r>
            <a:r>
              <a:rPr lang="en-US" sz="2400" dirty="0" smtClean="0">
                <a:solidFill>
                  <a:schemeClr val="bg1"/>
                </a:solidFill>
              </a:rPr>
              <a:t>:</a:t>
            </a:r>
          </a:p>
          <a:p>
            <a:endParaRPr lang="en-US" sz="2400" dirty="0">
              <a:solidFill>
                <a:schemeClr val="bg1"/>
              </a:solidFill>
            </a:endParaRPr>
          </a:p>
          <a:p>
            <a:r>
              <a:rPr lang="en-US" sz="2400" dirty="0">
                <a:solidFill>
                  <a:schemeClr val="bg1"/>
                </a:solidFill>
              </a:rPr>
              <a:t>    A) </a:t>
            </a:r>
            <a:r>
              <a:rPr lang="en-US" sz="2400" dirty="0" err="1">
                <a:solidFill>
                  <a:schemeClr val="bg1"/>
                </a:solidFill>
              </a:rPr>
              <a:t>Putamen</a:t>
            </a:r>
            <a:endParaRPr lang="en-US" sz="2400" dirty="0">
              <a:solidFill>
                <a:schemeClr val="bg1"/>
              </a:solidFill>
            </a:endParaRPr>
          </a:p>
          <a:p>
            <a:r>
              <a:rPr lang="en-US" sz="2400" dirty="0">
                <a:solidFill>
                  <a:schemeClr val="bg1"/>
                </a:solidFill>
              </a:rPr>
              <a:t>    B) Thalamus</a:t>
            </a:r>
          </a:p>
          <a:p>
            <a:r>
              <a:rPr lang="en-US" sz="2400" dirty="0">
                <a:solidFill>
                  <a:schemeClr val="bg1"/>
                </a:solidFill>
              </a:rPr>
              <a:t>    C) </a:t>
            </a:r>
            <a:r>
              <a:rPr lang="en-US" sz="2400" dirty="0" err="1">
                <a:solidFill>
                  <a:schemeClr val="bg1"/>
                </a:solidFill>
              </a:rPr>
              <a:t>Sueprinfection</a:t>
            </a:r>
            <a:r>
              <a:rPr lang="en-US" sz="2400" dirty="0">
                <a:solidFill>
                  <a:schemeClr val="bg1"/>
                </a:solidFill>
              </a:rPr>
              <a:t> of </a:t>
            </a:r>
            <a:r>
              <a:rPr lang="en-US" sz="2400" dirty="0" err="1">
                <a:solidFill>
                  <a:schemeClr val="bg1"/>
                </a:solidFill>
              </a:rPr>
              <a:t>neoplastic</a:t>
            </a:r>
            <a:r>
              <a:rPr lang="en-US" sz="2400" dirty="0">
                <a:solidFill>
                  <a:schemeClr val="bg1"/>
                </a:solidFill>
              </a:rPr>
              <a:t> foci</a:t>
            </a:r>
          </a:p>
          <a:p>
            <a:r>
              <a:rPr lang="en-US" sz="2400" dirty="0">
                <a:solidFill>
                  <a:schemeClr val="bg1"/>
                </a:solidFill>
              </a:rPr>
              <a:t>    D) Gray-white junction</a:t>
            </a:r>
          </a:p>
          <a:p>
            <a:r>
              <a:rPr lang="en-US" sz="2400" dirty="0">
                <a:solidFill>
                  <a:schemeClr val="bg1"/>
                </a:solidFill>
              </a:rPr>
              <a:t>    E) </a:t>
            </a:r>
            <a:r>
              <a:rPr lang="en-US" sz="2400" dirty="0" err="1">
                <a:solidFill>
                  <a:schemeClr val="bg1"/>
                </a:solidFill>
              </a:rPr>
              <a:t>Subthalamus</a:t>
            </a:r>
            <a:endParaRPr lang="en-US" sz="2400" dirty="0">
              <a:solidFill>
                <a:schemeClr val="bg1"/>
              </a:solidFill>
            </a:endParaRPr>
          </a:p>
          <a:p>
            <a:endParaRPr lang="en-US" sz="2400" i="1" dirty="0">
              <a:solidFill>
                <a:schemeClr val="bg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7620000" cy="2677656"/>
          </a:xfrm>
          <a:prstGeom prst="rect">
            <a:avLst/>
          </a:prstGeom>
        </p:spPr>
        <p:txBody>
          <a:bodyPr wrap="square">
            <a:spAutoFit/>
          </a:bodyPr>
          <a:lstStyle/>
          <a:p>
            <a:r>
              <a:rPr lang="en-US" sz="2400" b="1" dirty="0">
                <a:solidFill>
                  <a:schemeClr val="bg1"/>
                </a:solidFill>
              </a:rPr>
              <a:t>Answer: D </a:t>
            </a:r>
            <a:r>
              <a:rPr lang="en-US" sz="2400" dirty="0">
                <a:solidFill>
                  <a:schemeClr val="bg1"/>
                </a:solidFill>
              </a:rPr>
              <a:t>, brain abscess usually start from a microscopic focus of infection at the junction of gray matter and white matter. As the infection develops, a </a:t>
            </a:r>
            <a:r>
              <a:rPr lang="en-US" sz="2400" dirty="0" err="1">
                <a:solidFill>
                  <a:schemeClr val="bg1"/>
                </a:solidFill>
              </a:rPr>
              <a:t>cerebritis</a:t>
            </a:r>
            <a:r>
              <a:rPr lang="en-US" sz="2400" dirty="0">
                <a:solidFill>
                  <a:schemeClr val="bg1"/>
                </a:solidFill>
              </a:rPr>
              <a:t> appears, and subsequently this focus of infection becomes necrotic and liquefies. Around the enlarging abscess there is usually a large area of edema.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04800" y="1143000"/>
            <a:ext cx="8610600" cy="4278094"/>
          </a:xfrm>
          <a:prstGeom prst="rect">
            <a:avLst/>
          </a:prstGeom>
          <a:noFill/>
          <a:ln w="9525">
            <a:noFill/>
            <a:miter lim="800000"/>
            <a:headEnd/>
            <a:tailEnd/>
          </a:ln>
          <a:effectLst/>
        </p:spPr>
        <p:txBody>
          <a:bodyPr wrap="square">
            <a:spAutoFit/>
          </a:bodyPr>
          <a:lstStyle/>
          <a:p>
            <a:r>
              <a:rPr lang="en-US" sz="2000" dirty="0" smtClean="0">
                <a:solidFill>
                  <a:schemeClr val="bg1"/>
                </a:solidFill>
              </a:rPr>
              <a:t>1) Most </a:t>
            </a:r>
            <a:r>
              <a:rPr lang="en-US" sz="2000" dirty="0">
                <a:solidFill>
                  <a:schemeClr val="bg1"/>
                </a:solidFill>
              </a:rPr>
              <a:t>common organism found in brain abscesses are: </a:t>
            </a:r>
          </a:p>
          <a:p>
            <a:r>
              <a:rPr lang="en-US" sz="2000" dirty="0">
                <a:solidFill>
                  <a:schemeClr val="bg1"/>
                </a:solidFill>
              </a:rPr>
              <a:t>    </a:t>
            </a:r>
          </a:p>
          <a:p>
            <a:r>
              <a:rPr lang="en-US" sz="2000" b="1" dirty="0">
                <a:solidFill>
                  <a:schemeClr val="bg1"/>
                </a:solidFill>
              </a:rPr>
              <a:t>Answer: </a:t>
            </a:r>
            <a:r>
              <a:rPr lang="en-US" sz="2000" b="1" u="sng" dirty="0" smtClean="0">
                <a:solidFill>
                  <a:schemeClr val="bg1"/>
                </a:solidFill>
              </a:rPr>
              <a:t>Streptococcal</a:t>
            </a:r>
            <a:r>
              <a:rPr lang="en-US" sz="2000" b="1" dirty="0" smtClean="0">
                <a:solidFill>
                  <a:schemeClr val="bg1"/>
                </a:solidFill>
              </a:rPr>
              <a:t> </a:t>
            </a:r>
            <a:r>
              <a:rPr lang="en-US" sz="2000" dirty="0">
                <a:solidFill>
                  <a:schemeClr val="bg1"/>
                </a:solidFill>
              </a:rPr>
              <a:t>, both anaerobic and aerobic bacteria occur in more than half of </a:t>
            </a:r>
            <a:r>
              <a:rPr lang="en-US" sz="2000" dirty="0" err="1">
                <a:solidFill>
                  <a:schemeClr val="bg1"/>
                </a:solidFill>
              </a:rPr>
              <a:t>allbrain</a:t>
            </a:r>
            <a:r>
              <a:rPr lang="en-US" sz="2000" dirty="0">
                <a:solidFill>
                  <a:schemeClr val="bg1"/>
                </a:solidFill>
              </a:rPr>
              <a:t> abscesses. </a:t>
            </a:r>
            <a:r>
              <a:rPr lang="en-US" sz="2000" dirty="0" err="1">
                <a:solidFill>
                  <a:schemeClr val="bg1"/>
                </a:solidFill>
              </a:rPr>
              <a:t>Staphyloccocus</a:t>
            </a:r>
            <a:r>
              <a:rPr lang="en-US" sz="2000" dirty="0">
                <a:solidFill>
                  <a:schemeClr val="bg1"/>
                </a:solidFill>
              </a:rPr>
              <a:t> </a:t>
            </a:r>
            <a:r>
              <a:rPr lang="en-US" sz="2000" dirty="0" err="1">
                <a:solidFill>
                  <a:schemeClr val="bg1"/>
                </a:solidFill>
              </a:rPr>
              <a:t>aureus</a:t>
            </a:r>
            <a:r>
              <a:rPr lang="en-US" sz="2000" dirty="0">
                <a:solidFill>
                  <a:schemeClr val="bg1"/>
                </a:solidFill>
              </a:rPr>
              <a:t> most often occurs in patients who have had penetrating head wounds or have undergone neurosurgical procedures. Enteric bacteria (E. coli, </a:t>
            </a:r>
            <a:r>
              <a:rPr lang="en-US" sz="2000" dirty="0" err="1">
                <a:solidFill>
                  <a:schemeClr val="bg1"/>
                </a:solidFill>
              </a:rPr>
              <a:t>proteus</a:t>
            </a:r>
            <a:r>
              <a:rPr lang="en-US" sz="2000" dirty="0">
                <a:solidFill>
                  <a:schemeClr val="bg1"/>
                </a:solidFill>
              </a:rPr>
              <a:t>, and pseudomonas) account for twice as many abscess as S. </a:t>
            </a:r>
            <a:r>
              <a:rPr lang="en-US" sz="2000" dirty="0" err="1">
                <a:solidFill>
                  <a:schemeClr val="bg1"/>
                </a:solidFill>
              </a:rPr>
              <a:t>aureus</a:t>
            </a:r>
            <a:r>
              <a:rPr lang="en-US" sz="2000" dirty="0">
                <a:solidFill>
                  <a:schemeClr val="bg1"/>
                </a:solidFill>
              </a:rPr>
              <a:t>.</a:t>
            </a:r>
          </a:p>
          <a:p>
            <a:r>
              <a:rPr lang="en-US" sz="2000" dirty="0">
                <a:solidFill>
                  <a:schemeClr val="bg1"/>
                </a:solidFill>
              </a:rPr>
              <a:t> </a:t>
            </a:r>
          </a:p>
          <a:p>
            <a:r>
              <a:rPr lang="en-US" sz="2000" dirty="0" smtClean="0">
                <a:solidFill>
                  <a:schemeClr val="bg1"/>
                </a:solidFill>
              </a:rPr>
              <a:t>2) Most </a:t>
            </a:r>
            <a:r>
              <a:rPr lang="en-US" sz="2000" dirty="0">
                <a:solidFill>
                  <a:schemeClr val="bg1"/>
                </a:solidFill>
              </a:rPr>
              <a:t>common abscess in AIDS patients?</a:t>
            </a:r>
          </a:p>
          <a:p>
            <a:r>
              <a:rPr lang="en-US" sz="2000" dirty="0">
                <a:solidFill>
                  <a:schemeClr val="bg1"/>
                </a:solidFill>
              </a:rPr>
              <a:t> </a:t>
            </a:r>
          </a:p>
          <a:p>
            <a:r>
              <a:rPr lang="en-US" sz="2000" b="1" dirty="0">
                <a:solidFill>
                  <a:schemeClr val="bg1"/>
                </a:solidFill>
              </a:rPr>
              <a:t>Answer: </a:t>
            </a:r>
            <a:r>
              <a:rPr lang="en-US" sz="2000" b="1" u="sng" dirty="0" err="1">
                <a:solidFill>
                  <a:schemeClr val="bg1"/>
                </a:solidFill>
              </a:rPr>
              <a:t>Toxoplasma</a:t>
            </a:r>
            <a:r>
              <a:rPr lang="en-US" sz="2000" b="1" u="sng" dirty="0">
                <a:solidFill>
                  <a:schemeClr val="bg1"/>
                </a:solidFill>
              </a:rPr>
              <a:t> </a:t>
            </a:r>
            <a:r>
              <a:rPr lang="en-US" sz="2000" b="1" u="sng" dirty="0" err="1">
                <a:solidFill>
                  <a:schemeClr val="bg1"/>
                </a:solidFill>
              </a:rPr>
              <a:t>gondii</a:t>
            </a:r>
            <a:r>
              <a:rPr lang="en-US" sz="2000" b="1" u="sng" dirty="0">
                <a:solidFill>
                  <a:schemeClr val="bg1"/>
                </a:solidFill>
              </a:rPr>
              <a:t> </a:t>
            </a:r>
            <a:r>
              <a:rPr lang="en-US" sz="2000" dirty="0">
                <a:solidFill>
                  <a:schemeClr val="bg1"/>
                </a:solidFill>
              </a:rPr>
              <a:t>(most common), then Cryptococcus, Candida, </a:t>
            </a:r>
            <a:r>
              <a:rPr lang="en-US" sz="2000" dirty="0" err="1">
                <a:solidFill>
                  <a:schemeClr val="bg1"/>
                </a:solidFill>
              </a:rPr>
              <a:t>Mucor</a:t>
            </a:r>
            <a:r>
              <a:rPr lang="en-US" sz="2000" dirty="0">
                <a:solidFill>
                  <a:schemeClr val="bg1"/>
                </a:solidFill>
              </a:rPr>
              <a:t>, and </a:t>
            </a:r>
            <a:r>
              <a:rPr lang="en-US" sz="2000" dirty="0" err="1">
                <a:solidFill>
                  <a:schemeClr val="bg1"/>
                </a:solidFill>
              </a:rPr>
              <a:t>Aspergillus</a:t>
            </a:r>
            <a:r>
              <a:rPr lang="en-US" sz="2000" dirty="0">
                <a:solidFill>
                  <a:schemeClr val="bg1"/>
                </a:solidFill>
              </a:rPr>
              <a:t>.</a:t>
            </a:r>
          </a:p>
          <a:p>
            <a:endParaRPr lang="en-US" sz="3200" b="1" i="1" dirty="0">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4754562"/>
          </a:xfrm>
        </p:spPr>
        <p:txBody>
          <a:bodyPr/>
          <a:lstStyle/>
          <a:p>
            <a:r>
              <a:rPr lang="en-US" sz="4000" dirty="0" smtClean="0">
                <a:solidFill>
                  <a:schemeClr val="bg1"/>
                </a:solidFill>
              </a:rPr>
              <a:t>Questions?</a:t>
            </a:r>
            <a:endParaRPr lang="en-US" sz="4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3352800"/>
          </a:xfrm>
        </p:spPr>
        <p:txBody>
          <a:bodyPr/>
          <a:lstStyle/>
          <a:p>
            <a:pPr lvl="0" algn="l"/>
            <a:r>
              <a:rPr lang="en-US" sz="2200" b="1" dirty="0" smtClean="0">
                <a:solidFill>
                  <a:schemeClr val="bg1"/>
                </a:solidFill>
                <a:latin typeface="+mj-lt"/>
                <a:ea typeface="+mj-ea"/>
                <a:cs typeface="+mj-cs"/>
              </a:rPr>
              <a:t>Answer: A</a:t>
            </a:r>
            <a:r>
              <a:rPr lang="en-US" sz="2200" b="1" dirty="0" smtClean="0">
                <a:solidFill>
                  <a:schemeClr val="bg1"/>
                </a:solidFill>
              </a:rPr>
              <a:t> ,</a:t>
            </a:r>
            <a:r>
              <a:rPr lang="en-US" sz="2200" dirty="0" smtClean="0">
                <a:solidFill>
                  <a:schemeClr val="bg1"/>
                </a:solidFill>
                <a:latin typeface="+mj-lt"/>
                <a:ea typeface="+mj-ea"/>
                <a:cs typeface="+mj-cs"/>
              </a:rPr>
              <a:t>  </a:t>
            </a:r>
            <a:r>
              <a:rPr lang="en-US" sz="2200" dirty="0">
                <a:solidFill>
                  <a:schemeClr val="bg1"/>
                </a:solidFill>
                <a:latin typeface="+mj-lt"/>
                <a:ea typeface="+mj-ea"/>
                <a:cs typeface="+mj-cs"/>
              </a:rPr>
              <a:t>The visual deficit </a:t>
            </a:r>
            <a:r>
              <a:rPr lang="en-US" sz="2200" dirty="0" err="1">
                <a:solidFill>
                  <a:schemeClr val="bg1"/>
                </a:solidFill>
                <a:latin typeface="+mj-lt"/>
                <a:ea typeface="+mj-ea"/>
                <a:cs typeface="+mj-cs"/>
              </a:rPr>
              <a:t>presenent</a:t>
            </a:r>
            <a:r>
              <a:rPr lang="en-US" sz="2200" dirty="0">
                <a:solidFill>
                  <a:schemeClr val="bg1"/>
                </a:solidFill>
                <a:latin typeface="+mj-lt"/>
                <a:ea typeface="+mj-ea"/>
                <a:cs typeface="+mj-cs"/>
              </a:rPr>
              <a:t> in this patient is described as bilateral temporal </a:t>
            </a:r>
            <a:r>
              <a:rPr lang="en-US" sz="2200" dirty="0" err="1">
                <a:solidFill>
                  <a:schemeClr val="bg1"/>
                </a:solidFill>
                <a:latin typeface="+mj-lt"/>
                <a:ea typeface="+mj-ea"/>
                <a:cs typeface="+mj-cs"/>
              </a:rPr>
              <a:t>hemianopia</a:t>
            </a:r>
            <a:r>
              <a:rPr lang="en-US" sz="2200" dirty="0">
                <a:solidFill>
                  <a:schemeClr val="bg1"/>
                </a:solidFill>
                <a:latin typeface="+mj-lt"/>
                <a:ea typeface="+mj-ea"/>
                <a:cs typeface="+mj-cs"/>
              </a:rPr>
              <a:t> and is due to </a:t>
            </a:r>
            <a:r>
              <a:rPr lang="en-US" sz="2200" dirty="0" err="1">
                <a:solidFill>
                  <a:schemeClr val="bg1"/>
                </a:solidFill>
                <a:latin typeface="+mj-lt"/>
                <a:ea typeface="+mj-ea"/>
                <a:cs typeface="+mj-cs"/>
              </a:rPr>
              <a:t>chiasmatic</a:t>
            </a:r>
            <a:r>
              <a:rPr lang="en-US" sz="2200" dirty="0">
                <a:solidFill>
                  <a:schemeClr val="bg1"/>
                </a:solidFill>
                <a:latin typeface="+mj-lt"/>
                <a:ea typeface="+mj-ea"/>
                <a:cs typeface="+mj-cs"/>
              </a:rPr>
              <a:t> lesions that compromise the crossing fibers originating from the temporal retina.  A large pituitary adenoma (</a:t>
            </a:r>
            <a:r>
              <a:rPr lang="en-US" sz="2200" dirty="0" err="1">
                <a:solidFill>
                  <a:schemeClr val="bg1"/>
                </a:solidFill>
                <a:latin typeface="+mj-lt"/>
                <a:ea typeface="+mj-ea"/>
                <a:cs typeface="+mj-cs"/>
              </a:rPr>
              <a:t>macroadenoma</a:t>
            </a:r>
            <a:r>
              <a:rPr lang="en-US" sz="2200" dirty="0">
                <a:solidFill>
                  <a:schemeClr val="bg1"/>
                </a:solidFill>
                <a:latin typeface="+mj-lt"/>
                <a:ea typeface="+mj-ea"/>
                <a:cs typeface="+mj-cs"/>
              </a:rPr>
              <a:t>) that extends beyond the </a:t>
            </a:r>
            <a:r>
              <a:rPr lang="en-US" sz="2200" dirty="0" err="1">
                <a:solidFill>
                  <a:schemeClr val="bg1"/>
                </a:solidFill>
                <a:latin typeface="+mj-lt"/>
                <a:ea typeface="+mj-ea"/>
                <a:cs typeface="+mj-cs"/>
              </a:rPr>
              <a:t>sella</a:t>
            </a:r>
            <a:r>
              <a:rPr lang="en-US" sz="2200" dirty="0">
                <a:solidFill>
                  <a:schemeClr val="bg1"/>
                </a:solidFill>
                <a:latin typeface="+mj-lt"/>
                <a:ea typeface="+mj-ea"/>
                <a:cs typeface="+mj-cs"/>
              </a:rPr>
              <a:t> </a:t>
            </a:r>
            <a:r>
              <a:rPr lang="en-US" sz="2200" dirty="0" err="1">
                <a:solidFill>
                  <a:schemeClr val="bg1"/>
                </a:solidFill>
                <a:latin typeface="+mj-lt"/>
                <a:ea typeface="+mj-ea"/>
                <a:cs typeface="+mj-cs"/>
              </a:rPr>
              <a:t>turcica</a:t>
            </a:r>
            <a:r>
              <a:rPr lang="en-US" sz="2200" dirty="0">
                <a:solidFill>
                  <a:schemeClr val="bg1"/>
                </a:solidFill>
                <a:latin typeface="+mj-lt"/>
                <a:ea typeface="+mj-ea"/>
                <a:cs typeface="+mj-cs"/>
              </a:rPr>
              <a:t> into the </a:t>
            </a:r>
            <a:r>
              <a:rPr lang="en-US" sz="2200" dirty="0" err="1">
                <a:solidFill>
                  <a:schemeClr val="bg1"/>
                </a:solidFill>
                <a:latin typeface="+mj-lt"/>
                <a:ea typeface="+mj-ea"/>
                <a:cs typeface="+mj-cs"/>
              </a:rPr>
              <a:t>suprasellar</a:t>
            </a:r>
            <a:r>
              <a:rPr lang="en-US" sz="2200" dirty="0">
                <a:solidFill>
                  <a:schemeClr val="bg1"/>
                </a:solidFill>
                <a:latin typeface="+mj-lt"/>
                <a:ea typeface="+mj-ea"/>
                <a:cs typeface="+mj-cs"/>
              </a:rPr>
              <a:t> region is the most common cause of temporal </a:t>
            </a:r>
            <a:r>
              <a:rPr lang="en-US" sz="2200" dirty="0" err="1">
                <a:solidFill>
                  <a:schemeClr val="bg1"/>
                </a:solidFill>
                <a:latin typeface="+mj-lt"/>
                <a:ea typeface="+mj-ea"/>
                <a:cs typeface="+mj-cs"/>
              </a:rPr>
              <a:t>hemianopia</a:t>
            </a:r>
            <a:r>
              <a:rPr lang="en-US" sz="2200" dirty="0">
                <a:solidFill>
                  <a:schemeClr val="bg1"/>
                </a:solidFill>
                <a:latin typeface="+mj-lt"/>
                <a:ea typeface="+mj-ea"/>
                <a:cs typeface="+mj-cs"/>
              </a:rPr>
              <a:t>.  </a:t>
            </a:r>
            <a:r>
              <a:rPr lang="en-US" sz="2200" dirty="0" err="1">
                <a:solidFill>
                  <a:schemeClr val="bg1"/>
                </a:solidFill>
                <a:latin typeface="+mj-lt"/>
                <a:ea typeface="+mj-ea"/>
                <a:cs typeface="+mj-cs"/>
              </a:rPr>
              <a:t>Craniopharyngioma</a:t>
            </a:r>
            <a:r>
              <a:rPr lang="en-US" sz="2200" dirty="0">
                <a:solidFill>
                  <a:schemeClr val="bg1"/>
                </a:solidFill>
                <a:latin typeface="+mj-lt"/>
                <a:ea typeface="+mj-ea"/>
                <a:cs typeface="+mj-cs"/>
              </a:rPr>
              <a:t> and </a:t>
            </a:r>
            <a:r>
              <a:rPr lang="en-US" sz="2200" dirty="0" err="1">
                <a:solidFill>
                  <a:schemeClr val="bg1"/>
                </a:solidFill>
                <a:latin typeface="+mj-lt"/>
                <a:ea typeface="+mj-ea"/>
                <a:cs typeface="+mj-cs"/>
              </a:rPr>
              <a:t>meningioma</a:t>
            </a:r>
            <a:r>
              <a:rPr lang="en-US" sz="2200" dirty="0">
                <a:solidFill>
                  <a:schemeClr val="bg1"/>
                </a:solidFill>
                <a:latin typeface="+mj-lt"/>
                <a:ea typeface="+mj-ea"/>
                <a:cs typeface="+mj-cs"/>
              </a:rPr>
              <a:t> are other causes.  </a:t>
            </a:r>
            <a:br>
              <a:rPr lang="en-US" sz="2200" dirty="0">
                <a:solidFill>
                  <a:schemeClr val="bg1"/>
                </a:solidFill>
                <a:latin typeface="+mj-lt"/>
                <a:ea typeface="+mj-ea"/>
                <a:cs typeface="+mj-cs"/>
              </a:rPr>
            </a:br>
            <a:endParaRPr lang="en-US" sz="22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228600" y="87313"/>
            <a:ext cx="8763000" cy="5878532"/>
          </a:xfrm>
          <a:prstGeom prst="rect">
            <a:avLst/>
          </a:prstGeom>
          <a:noFill/>
          <a:ln w="9525">
            <a:noFill/>
            <a:miter lim="800000"/>
            <a:headEnd/>
            <a:tailEnd/>
          </a:ln>
          <a:effectLst/>
        </p:spPr>
        <p:txBody>
          <a:bodyPr>
            <a:spAutoFit/>
          </a:bodyPr>
          <a:lstStyle/>
          <a:p>
            <a:pPr lvl="0"/>
            <a:r>
              <a:rPr lang="en-US" sz="2200" dirty="0" smtClean="0">
                <a:solidFill>
                  <a:schemeClr val="bg1"/>
                </a:solidFill>
              </a:rPr>
              <a:t>A </a:t>
            </a:r>
            <a:r>
              <a:rPr lang="en-US" sz="2200" dirty="0">
                <a:solidFill>
                  <a:schemeClr val="bg1"/>
                </a:solidFill>
              </a:rPr>
              <a:t>52-year old man comes to the physician because of slowly progressive weakness in his legs.  He also complains of clumsiness with his right hand, which creates difficulty with buttons or turning keys.  Examination reveals mild bilateral </a:t>
            </a:r>
            <a:r>
              <a:rPr lang="en-US" sz="2200" dirty="0" err="1">
                <a:solidFill>
                  <a:schemeClr val="bg1"/>
                </a:solidFill>
              </a:rPr>
              <a:t>footdrop</a:t>
            </a:r>
            <a:r>
              <a:rPr lang="en-US" sz="2200" dirty="0">
                <a:solidFill>
                  <a:schemeClr val="bg1"/>
                </a:solidFill>
              </a:rPr>
              <a:t> and leg weakness.  </a:t>
            </a:r>
            <a:r>
              <a:rPr lang="en-US" sz="2200" dirty="0" err="1">
                <a:solidFill>
                  <a:schemeClr val="bg1"/>
                </a:solidFill>
              </a:rPr>
              <a:t>Fasiculation</a:t>
            </a:r>
            <a:r>
              <a:rPr lang="en-US" sz="2200" dirty="0">
                <a:solidFill>
                  <a:schemeClr val="bg1"/>
                </a:solidFill>
              </a:rPr>
              <a:t> and mild wasting are observed in the calf muscles.  There is no spasticity or impaired sensation.  The speech is normal, but fasciculation of the tongue is appreciated.  Respiration, pulse, and temperature are normal.  A muscle biopsy shows evidence of </a:t>
            </a:r>
            <a:r>
              <a:rPr lang="en-US" sz="2200" dirty="0" err="1">
                <a:solidFill>
                  <a:schemeClr val="bg1"/>
                </a:solidFill>
              </a:rPr>
              <a:t>denervation</a:t>
            </a:r>
            <a:r>
              <a:rPr lang="en-US" sz="2200" dirty="0">
                <a:solidFill>
                  <a:schemeClr val="bg1"/>
                </a:solidFill>
              </a:rPr>
              <a:t> with </a:t>
            </a:r>
            <a:r>
              <a:rPr lang="en-US" sz="2200" dirty="0" err="1">
                <a:solidFill>
                  <a:schemeClr val="bg1"/>
                </a:solidFill>
              </a:rPr>
              <a:t>reinnervation</a:t>
            </a:r>
            <a:r>
              <a:rPr lang="en-US" sz="2200" dirty="0">
                <a:solidFill>
                  <a:schemeClr val="bg1"/>
                </a:solidFill>
              </a:rPr>
              <a:t>.  Which of the following is the most likely diagnosis</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Amyotrophic </a:t>
            </a:r>
            <a:r>
              <a:rPr lang="en-US" sz="2200" dirty="0">
                <a:solidFill>
                  <a:schemeClr val="bg1"/>
                </a:solidFill>
              </a:rPr>
              <a:t>lateral sclerosis (ALS)</a:t>
            </a:r>
          </a:p>
          <a:p>
            <a:pPr lvl="1"/>
            <a:r>
              <a:rPr lang="en-US" sz="2200" dirty="0" smtClean="0">
                <a:solidFill>
                  <a:schemeClr val="bg1"/>
                </a:solidFill>
              </a:rPr>
              <a:t>B) Charcot-Marie-Tooth </a:t>
            </a:r>
            <a:r>
              <a:rPr lang="en-US" sz="2200" dirty="0">
                <a:solidFill>
                  <a:schemeClr val="bg1"/>
                </a:solidFill>
              </a:rPr>
              <a:t>disease</a:t>
            </a:r>
          </a:p>
          <a:p>
            <a:pPr lvl="1"/>
            <a:r>
              <a:rPr lang="en-US" sz="2200" dirty="0" smtClean="0">
                <a:solidFill>
                  <a:schemeClr val="bg1"/>
                </a:solidFill>
              </a:rPr>
              <a:t>C) </a:t>
            </a:r>
            <a:r>
              <a:rPr lang="en-US" sz="2200" dirty="0" err="1" smtClean="0">
                <a:solidFill>
                  <a:schemeClr val="bg1"/>
                </a:solidFill>
              </a:rPr>
              <a:t>Guillain-Barre</a:t>
            </a:r>
            <a:r>
              <a:rPr lang="en-US" sz="2200" dirty="0" smtClean="0">
                <a:solidFill>
                  <a:schemeClr val="bg1"/>
                </a:solidFill>
              </a:rPr>
              <a:t> </a:t>
            </a:r>
            <a:r>
              <a:rPr lang="en-US" sz="2200" dirty="0">
                <a:solidFill>
                  <a:schemeClr val="bg1"/>
                </a:solidFill>
              </a:rPr>
              <a:t>syndrome</a:t>
            </a:r>
          </a:p>
          <a:p>
            <a:pPr lvl="1"/>
            <a:r>
              <a:rPr lang="en-US" sz="2200" dirty="0" smtClean="0">
                <a:solidFill>
                  <a:schemeClr val="bg1"/>
                </a:solidFill>
              </a:rPr>
              <a:t>D) Myasthenia </a:t>
            </a:r>
            <a:r>
              <a:rPr lang="en-US" sz="2200" dirty="0">
                <a:solidFill>
                  <a:schemeClr val="bg1"/>
                </a:solidFill>
              </a:rPr>
              <a:t>gravis</a:t>
            </a:r>
          </a:p>
          <a:p>
            <a:pPr lvl="1"/>
            <a:r>
              <a:rPr lang="en-US" sz="2200" dirty="0" smtClean="0">
                <a:solidFill>
                  <a:schemeClr val="bg1"/>
                </a:solidFill>
              </a:rPr>
              <a:t>E) Spinal </a:t>
            </a:r>
            <a:r>
              <a:rPr lang="en-US" sz="2200" dirty="0">
                <a:solidFill>
                  <a:schemeClr val="bg1"/>
                </a:solidFill>
              </a:rPr>
              <a:t>muscular atrophy</a:t>
            </a:r>
          </a:p>
          <a:p>
            <a:endParaRPr lang="en-US" sz="2400" i="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0"/>
          </a:xfrm>
        </p:spPr>
        <p:txBody>
          <a:bodyPr/>
          <a:lstStyle/>
          <a:p>
            <a:pPr lvl="0" algn="l"/>
            <a:r>
              <a:rPr lang="en-US" sz="2200" b="1" dirty="0" smtClean="0">
                <a:solidFill>
                  <a:schemeClr val="bg1"/>
                </a:solidFill>
                <a:latin typeface="+mj-lt"/>
                <a:ea typeface="+mj-ea"/>
                <a:cs typeface="+mj-cs"/>
              </a:rPr>
              <a:t>Answer: A ,</a:t>
            </a:r>
            <a:r>
              <a:rPr lang="en-US" sz="2200" dirty="0" smtClean="0">
                <a:solidFill>
                  <a:schemeClr val="bg1"/>
                </a:solidFill>
                <a:latin typeface="+mj-lt"/>
                <a:ea typeface="+mj-ea"/>
                <a:cs typeface="+mj-cs"/>
              </a:rPr>
              <a:t>  </a:t>
            </a:r>
            <a:r>
              <a:rPr lang="en-US" sz="2200" dirty="0">
                <a:solidFill>
                  <a:schemeClr val="bg1"/>
                </a:solidFill>
                <a:latin typeface="+mj-lt"/>
                <a:ea typeface="+mj-ea"/>
                <a:cs typeface="+mj-cs"/>
              </a:rPr>
              <a:t>Flaccid paresis involving the lower extremities, </a:t>
            </a:r>
            <a:r>
              <a:rPr lang="en-US" sz="2200" dirty="0" err="1">
                <a:solidFill>
                  <a:schemeClr val="bg1"/>
                </a:solidFill>
                <a:latin typeface="+mj-lt"/>
                <a:ea typeface="+mj-ea"/>
                <a:cs typeface="+mj-cs"/>
              </a:rPr>
              <a:t>footdrop</a:t>
            </a:r>
            <a:r>
              <a:rPr lang="en-US" sz="2200" dirty="0">
                <a:solidFill>
                  <a:schemeClr val="bg1"/>
                </a:solidFill>
                <a:latin typeface="+mj-lt"/>
                <a:ea typeface="+mj-ea"/>
                <a:cs typeface="+mj-cs"/>
              </a:rPr>
              <a:t>, hand clumsiness, muscle wasting, and especially fasciculation in a middle-aged person are highly suggestive of amyotrophic lateral sclerosis (ALS).  This results from degeneration of the motor neurons in the spinal cord (lower motor neurons) and leads to </a:t>
            </a:r>
            <a:r>
              <a:rPr lang="en-US" sz="2200" dirty="0" err="1">
                <a:solidFill>
                  <a:schemeClr val="bg1"/>
                </a:solidFill>
                <a:latin typeface="+mj-lt"/>
                <a:ea typeface="+mj-ea"/>
                <a:cs typeface="+mj-cs"/>
              </a:rPr>
              <a:t>denervation</a:t>
            </a:r>
            <a:r>
              <a:rPr lang="en-US" sz="2200" dirty="0">
                <a:solidFill>
                  <a:schemeClr val="bg1"/>
                </a:solidFill>
                <a:latin typeface="+mj-lt"/>
                <a:ea typeface="+mj-ea"/>
                <a:cs typeface="+mj-cs"/>
              </a:rPr>
              <a:t> of skeletal muscle.  His tongue </a:t>
            </a:r>
            <a:r>
              <a:rPr lang="en-US" sz="2200" dirty="0" err="1">
                <a:solidFill>
                  <a:schemeClr val="bg1"/>
                </a:solidFill>
                <a:latin typeface="+mj-lt"/>
                <a:ea typeface="+mj-ea"/>
                <a:cs typeface="+mj-cs"/>
              </a:rPr>
              <a:t>fasisculations</a:t>
            </a:r>
            <a:r>
              <a:rPr lang="en-US" sz="2200" dirty="0">
                <a:solidFill>
                  <a:schemeClr val="bg1"/>
                </a:solidFill>
                <a:latin typeface="+mj-lt"/>
                <a:ea typeface="+mj-ea"/>
                <a:cs typeface="+mj-cs"/>
              </a:rPr>
              <a:t> result from degeneration of motor neurons of cranial nerve nuclei.  Continued bulbar involvement will likely eventually affect pharyngeal and facial musculature, leading to progressive </a:t>
            </a:r>
            <a:r>
              <a:rPr lang="en-US" sz="2200" dirty="0" err="1">
                <a:solidFill>
                  <a:schemeClr val="bg1"/>
                </a:solidFill>
                <a:latin typeface="+mj-lt"/>
                <a:ea typeface="+mj-ea"/>
                <a:cs typeface="+mj-cs"/>
              </a:rPr>
              <a:t>dysarthria</a:t>
            </a:r>
            <a:r>
              <a:rPr lang="en-US" sz="2200" dirty="0">
                <a:solidFill>
                  <a:schemeClr val="bg1"/>
                </a:solidFill>
                <a:latin typeface="+mj-lt"/>
                <a:ea typeface="+mj-ea"/>
                <a:cs typeface="+mj-cs"/>
              </a:rPr>
              <a:t> and dysphasia.  Surviving neurons may </a:t>
            </a:r>
            <a:r>
              <a:rPr lang="en-US" sz="2200" dirty="0" err="1">
                <a:solidFill>
                  <a:schemeClr val="bg1"/>
                </a:solidFill>
                <a:latin typeface="+mj-lt"/>
                <a:ea typeface="+mj-ea"/>
                <a:cs typeface="+mj-cs"/>
              </a:rPr>
              <a:t>reinnervate</a:t>
            </a:r>
            <a:r>
              <a:rPr lang="en-US" sz="2200" dirty="0">
                <a:solidFill>
                  <a:schemeClr val="bg1"/>
                </a:solidFill>
                <a:latin typeface="+mj-lt"/>
                <a:ea typeface="+mj-ea"/>
                <a:cs typeface="+mj-cs"/>
              </a:rPr>
              <a:t> </a:t>
            </a:r>
            <a:r>
              <a:rPr lang="en-US" sz="2200" dirty="0" err="1">
                <a:solidFill>
                  <a:schemeClr val="bg1"/>
                </a:solidFill>
                <a:latin typeface="+mj-lt"/>
                <a:ea typeface="+mj-ea"/>
                <a:cs typeface="+mj-cs"/>
              </a:rPr>
              <a:t>denervated</a:t>
            </a:r>
            <a:r>
              <a:rPr lang="en-US" sz="2200" dirty="0">
                <a:solidFill>
                  <a:schemeClr val="bg1"/>
                </a:solidFill>
                <a:latin typeface="+mj-lt"/>
                <a:ea typeface="+mj-ea"/>
                <a:cs typeface="+mj-cs"/>
              </a:rPr>
              <a:t> </a:t>
            </a:r>
            <a:r>
              <a:rPr lang="en-US" sz="2200" dirty="0" err="1">
                <a:solidFill>
                  <a:schemeClr val="bg1"/>
                </a:solidFill>
                <a:latin typeface="+mj-lt"/>
                <a:ea typeface="+mj-ea"/>
                <a:cs typeface="+mj-cs"/>
              </a:rPr>
              <a:t>myofibers</a:t>
            </a:r>
            <a:r>
              <a:rPr lang="en-US" sz="2200" dirty="0">
                <a:solidFill>
                  <a:schemeClr val="bg1"/>
                </a:solidFill>
                <a:latin typeface="+mj-lt"/>
                <a:ea typeface="+mj-ea"/>
                <a:cs typeface="+mj-cs"/>
              </a:rPr>
              <a:t> by sprouting of their axons.  The finding of </a:t>
            </a:r>
            <a:r>
              <a:rPr lang="en-US" sz="2200" dirty="0" err="1">
                <a:solidFill>
                  <a:schemeClr val="bg1"/>
                </a:solidFill>
                <a:latin typeface="+mj-lt"/>
                <a:ea typeface="+mj-ea"/>
                <a:cs typeface="+mj-cs"/>
              </a:rPr>
              <a:t>denervation</a:t>
            </a:r>
            <a:r>
              <a:rPr lang="en-US" sz="2200" dirty="0">
                <a:solidFill>
                  <a:schemeClr val="bg1"/>
                </a:solidFill>
                <a:latin typeface="+mj-lt"/>
                <a:ea typeface="+mj-ea"/>
                <a:cs typeface="+mj-cs"/>
              </a:rPr>
              <a:t>/</a:t>
            </a:r>
            <a:r>
              <a:rPr lang="en-US" sz="2200" dirty="0" err="1">
                <a:solidFill>
                  <a:schemeClr val="bg1"/>
                </a:solidFill>
                <a:latin typeface="+mj-lt"/>
                <a:ea typeface="+mj-ea"/>
                <a:cs typeface="+mj-cs"/>
              </a:rPr>
              <a:t>reinnervation</a:t>
            </a:r>
            <a:r>
              <a:rPr lang="en-US" sz="2200" dirty="0">
                <a:solidFill>
                  <a:schemeClr val="bg1"/>
                </a:solidFill>
                <a:latin typeface="+mj-lt"/>
                <a:ea typeface="+mj-ea"/>
                <a:cs typeface="+mj-cs"/>
              </a:rPr>
              <a:t> in a muscle biopsy is confirmatory of the clinical diagnosis.  The patient will later develop evidence of </a:t>
            </a:r>
            <a:r>
              <a:rPr lang="en-US" sz="2200" dirty="0" err="1">
                <a:solidFill>
                  <a:schemeClr val="bg1"/>
                </a:solidFill>
                <a:latin typeface="+mj-lt"/>
                <a:ea typeface="+mj-ea"/>
                <a:cs typeface="+mj-cs"/>
              </a:rPr>
              <a:t>corticospinal</a:t>
            </a:r>
            <a:r>
              <a:rPr lang="en-US" sz="2200" dirty="0">
                <a:solidFill>
                  <a:schemeClr val="bg1"/>
                </a:solidFill>
                <a:latin typeface="+mj-lt"/>
                <a:ea typeface="+mj-ea"/>
                <a:cs typeface="+mj-cs"/>
              </a:rPr>
              <a:t> and </a:t>
            </a:r>
            <a:r>
              <a:rPr lang="en-US" sz="2200" dirty="0" err="1">
                <a:solidFill>
                  <a:schemeClr val="bg1"/>
                </a:solidFill>
                <a:latin typeface="+mj-lt"/>
                <a:ea typeface="+mj-ea"/>
                <a:cs typeface="+mj-cs"/>
              </a:rPr>
              <a:t>cortico</a:t>
            </a:r>
            <a:r>
              <a:rPr lang="en-US" sz="2200" dirty="0">
                <a:solidFill>
                  <a:schemeClr val="bg1"/>
                </a:solidFill>
                <a:latin typeface="+mj-lt"/>
                <a:ea typeface="+mj-ea"/>
                <a:cs typeface="+mj-cs"/>
              </a:rPr>
              <a:t>-bulbar (upper motor neuron) degeneration as his disease progresses.</a:t>
            </a:r>
            <a:br>
              <a:rPr lang="en-US" sz="2200" dirty="0">
                <a:solidFill>
                  <a:schemeClr val="bg1"/>
                </a:solidFill>
                <a:latin typeface="+mj-lt"/>
                <a:ea typeface="+mj-ea"/>
                <a:cs typeface="+mj-cs"/>
              </a:rPr>
            </a:br>
            <a:endParaRPr lang="en-US" sz="2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28600" y="381000"/>
            <a:ext cx="8763000" cy="4862870"/>
          </a:xfrm>
          <a:prstGeom prst="rect">
            <a:avLst/>
          </a:prstGeom>
          <a:noFill/>
          <a:ln w="9525">
            <a:noFill/>
            <a:miter lim="800000"/>
            <a:headEnd/>
            <a:tailEnd/>
          </a:ln>
          <a:effectLst/>
        </p:spPr>
        <p:txBody>
          <a:bodyPr>
            <a:spAutoFit/>
          </a:bodyPr>
          <a:lstStyle/>
          <a:p>
            <a:pPr lvl="0"/>
            <a:r>
              <a:rPr lang="en-US" sz="2200" dirty="0" smtClean="0">
                <a:solidFill>
                  <a:schemeClr val="bg1"/>
                </a:solidFill>
              </a:rPr>
              <a:t>A </a:t>
            </a:r>
            <a:r>
              <a:rPr lang="en-US" sz="2200" dirty="0">
                <a:solidFill>
                  <a:schemeClr val="bg1"/>
                </a:solidFill>
              </a:rPr>
              <a:t>40-year-old man consults a physician because of dizziness.  The patient reports that the dizziness starts whenever he moves his head.  The dizziness is severe and lasts approximately 10-15 minutes, eventually resolving if he keeps his head still.  He does not experience tinnitus or hearing changes during these episodes.  </a:t>
            </a:r>
            <a:r>
              <a:rPr lang="en-US" sz="2200" dirty="0" err="1">
                <a:solidFill>
                  <a:schemeClr val="bg1"/>
                </a:solidFill>
              </a:rPr>
              <a:t>Otoscopic</a:t>
            </a:r>
            <a:r>
              <a:rPr lang="en-US" sz="2200" dirty="0">
                <a:solidFill>
                  <a:schemeClr val="bg1"/>
                </a:solidFill>
              </a:rPr>
              <a:t> examination is within normal limits.  Which of the following is the most likely diagnosis</a:t>
            </a:r>
            <a:r>
              <a:rPr lang="en-US" sz="2200" dirty="0" smtClean="0">
                <a:solidFill>
                  <a:schemeClr val="bg1"/>
                </a:solidFill>
              </a:rPr>
              <a:t>?</a:t>
            </a:r>
          </a:p>
          <a:p>
            <a:pPr lvl="0"/>
            <a:endParaRPr lang="en-US" sz="2200" dirty="0">
              <a:solidFill>
                <a:schemeClr val="bg1"/>
              </a:solidFill>
            </a:endParaRPr>
          </a:p>
          <a:p>
            <a:pPr lvl="1"/>
            <a:r>
              <a:rPr lang="en-US" sz="2200" dirty="0" smtClean="0">
                <a:solidFill>
                  <a:schemeClr val="bg1"/>
                </a:solidFill>
              </a:rPr>
              <a:t>A) Benign </a:t>
            </a:r>
            <a:r>
              <a:rPr lang="en-US" sz="2200" dirty="0">
                <a:solidFill>
                  <a:schemeClr val="bg1"/>
                </a:solidFill>
              </a:rPr>
              <a:t>positional vertigo</a:t>
            </a:r>
          </a:p>
          <a:p>
            <a:pPr lvl="1"/>
            <a:r>
              <a:rPr lang="en-US" sz="2200" dirty="0" smtClean="0">
                <a:solidFill>
                  <a:schemeClr val="bg1"/>
                </a:solidFill>
              </a:rPr>
              <a:t>B) </a:t>
            </a:r>
            <a:r>
              <a:rPr lang="en-US" sz="2200" dirty="0" err="1" smtClean="0">
                <a:solidFill>
                  <a:schemeClr val="bg1"/>
                </a:solidFill>
              </a:rPr>
              <a:t>Cholesteatoma</a:t>
            </a:r>
            <a:endParaRPr lang="en-US" sz="2200" dirty="0">
              <a:solidFill>
                <a:schemeClr val="bg1"/>
              </a:solidFill>
            </a:endParaRPr>
          </a:p>
          <a:p>
            <a:pPr lvl="1"/>
            <a:r>
              <a:rPr lang="en-US" sz="2200" dirty="0" smtClean="0">
                <a:solidFill>
                  <a:schemeClr val="bg1"/>
                </a:solidFill>
              </a:rPr>
              <a:t>C) Herpes </a:t>
            </a:r>
            <a:r>
              <a:rPr lang="en-US" sz="2200" dirty="0">
                <a:solidFill>
                  <a:schemeClr val="bg1"/>
                </a:solidFill>
              </a:rPr>
              <a:t>zoster </a:t>
            </a:r>
            <a:r>
              <a:rPr lang="en-US" sz="2200" dirty="0" err="1">
                <a:solidFill>
                  <a:schemeClr val="bg1"/>
                </a:solidFill>
              </a:rPr>
              <a:t>oticus</a:t>
            </a:r>
            <a:endParaRPr lang="en-US" sz="2200" dirty="0">
              <a:solidFill>
                <a:schemeClr val="bg1"/>
              </a:solidFill>
            </a:endParaRPr>
          </a:p>
          <a:p>
            <a:pPr lvl="1"/>
            <a:r>
              <a:rPr lang="en-US" sz="2200" dirty="0" smtClean="0">
                <a:solidFill>
                  <a:schemeClr val="bg1"/>
                </a:solidFill>
              </a:rPr>
              <a:t>D) </a:t>
            </a:r>
            <a:r>
              <a:rPr lang="en-US" sz="2200" dirty="0" err="1" smtClean="0">
                <a:solidFill>
                  <a:schemeClr val="bg1"/>
                </a:solidFill>
              </a:rPr>
              <a:t>Meniere</a:t>
            </a:r>
            <a:r>
              <a:rPr lang="en-US" sz="2200" dirty="0" smtClean="0">
                <a:solidFill>
                  <a:schemeClr val="bg1"/>
                </a:solidFill>
              </a:rPr>
              <a:t> </a:t>
            </a:r>
            <a:r>
              <a:rPr lang="en-US" sz="2200" dirty="0">
                <a:solidFill>
                  <a:schemeClr val="bg1"/>
                </a:solidFill>
              </a:rPr>
              <a:t>disease</a:t>
            </a:r>
          </a:p>
          <a:p>
            <a:pPr lvl="1"/>
            <a:r>
              <a:rPr lang="en-US" sz="2200" dirty="0" smtClean="0">
                <a:solidFill>
                  <a:schemeClr val="bg1"/>
                </a:solidFill>
              </a:rPr>
              <a:t>E) </a:t>
            </a:r>
            <a:r>
              <a:rPr lang="en-US" sz="2200" dirty="0" err="1" smtClean="0">
                <a:solidFill>
                  <a:schemeClr val="bg1"/>
                </a:solidFill>
              </a:rPr>
              <a:t>Cerebellar</a:t>
            </a:r>
            <a:r>
              <a:rPr lang="en-US" sz="2200" dirty="0" smtClean="0">
                <a:solidFill>
                  <a:schemeClr val="bg1"/>
                </a:solidFill>
              </a:rPr>
              <a:t> </a:t>
            </a:r>
            <a:r>
              <a:rPr lang="en-US" sz="2200" dirty="0">
                <a:solidFill>
                  <a:schemeClr val="bg1"/>
                </a:solidFill>
              </a:rPr>
              <a:t>Stroke</a:t>
            </a:r>
          </a:p>
          <a:p>
            <a:endParaRPr lang="en-US" sz="2400" i="1" dirty="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5719</TotalTime>
  <Words>4408</Words>
  <Application>Microsoft PowerPoint</Application>
  <PresentationFormat>On-screen Show (4:3)</PresentationFormat>
  <Paragraphs>263</Paragraphs>
  <Slides>55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Wingdings</vt:lpstr>
      <vt:lpstr>Default Design</vt:lpstr>
      <vt:lpstr>2009 AOA Review</vt:lpstr>
      <vt:lpstr>Contact Information</vt:lpstr>
      <vt:lpstr>Slide 3</vt:lpstr>
      <vt:lpstr>Answer: B ,  The clinical picture strongly suggests herniation of an intervertebral disc causing compression of a spinal roots (S1, considering radiation of the pain and reflex alterations).  Supporting such a diagnosis is also the positive straight leg-raising test.  When the history and physical examination support a diagnosis of disc herniation, conservative management is all that is needed.  Current recommendations include treatment with NSAIDS and bed rest of short duration.  Bed rest longer than 2 days has not been shown to provide any additional benefit</vt:lpstr>
      <vt:lpstr>Slide 5</vt:lpstr>
      <vt:lpstr>Answer: A ,  The visual deficit presenent in this patient is described as bilateral temporal hemianopia and is due to chiasmatic lesions that compromise the crossing fibers originating from the temporal retina.  A large pituitary adenoma (macroadenoma) that extends beyond the sella turcica into the suprasellar region is the most common cause of temporal hemianopia.  Craniopharyngioma and meningioma are other causes.   </vt:lpstr>
      <vt:lpstr>Slide 7</vt:lpstr>
      <vt:lpstr>Answer: A ,  Flaccid paresis involving the lower extremities, footdrop, hand clumsiness, muscle wasting, and especially fasciculation in a middle-aged person are highly suggestive of amyotrophic lateral sclerosis (ALS).  This results from degeneration of the motor neurons in the spinal cord (lower motor neurons) and leads to denervation of skeletal muscle.  His tongue fasisculations result from degeneration of motor neurons of cranial nerve nuclei.  Continued bulbar involvement will likely eventually affect pharyngeal and facial musculature, leading to progressive dysarthria and dysphasia.  Surviving neurons may reinnervate denervated myofibers by sprouting of their axons.  The finding of denervation/reinnervation in a muscle biopsy is confirmatory of the clinical diagnosis.  The patient will later develop evidence of corticospinal and cortico-bulbar (upper motor neuron) degeneration as his disease progresses. </vt:lpstr>
      <vt:lpstr>Slide 9</vt:lpstr>
      <vt:lpstr>Answer: A ,  The patient has benign positional vertigo.  The pathophysiology appears to involve granular masses that sit in the semicircular canals of the inner ear, stimulating hair cells, thus setting off episodes of vertigo.  The primary treatment involves repositioning maneuvers (Epley Maneuver) that move the otoliths in the semicircular canals into the broader utricle and saccule.  In addition, first generation antihistamines, such as meclizine, can also be effective at symptom control.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Questions?</vt:lpstr>
    </vt:vector>
  </TitlesOfParts>
  <Company>NEOUCOM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AOA Review</dc:title>
  <dc:creator>Andrew Esterle</dc:creator>
  <cp:lastModifiedBy>Dominic J</cp:lastModifiedBy>
  <cp:revision>39</cp:revision>
  <dcterms:created xsi:type="dcterms:W3CDTF">2008-10-26T12:07:51Z</dcterms:created>
  <dcterms:modified xsi:type="dcterms:W3CDTF">2009-04-12T17:52:23Z</dcterms:modified>
</cp:coreProperties>
</file>